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7" r:id="rId4"/>
    <p:sldId id="272" r:id="rId5"/>
    <p:sldId id="274" r:id="rId6"/>
    <p:sldId id="268" r:id="rId7"/>
    <p:sldId id="269" r:id="rId8"/>
    <p:sldId id="275" r:id="rId9"/>
    <p:sldId id="270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94671" autoAdjust="0"/>
  </p:normalViewPr>
  <p:slideViewPr>
    <p:cSldViewPr>
      <p:cViewPr>
        <p:scale>
          <a:sx n="70" d="100"/>
          <a:sy n="70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03071D-2BFB-419C-AF76-81F7AF8C759D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670539-2A51-4DB5-9D39-8C24047A0EA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Microscopes</a:t>
            </a:r>
            <a:endParaRPr lang="en-CA" dirty="0"/>
          </a:p>
        </p:txBody>
      </p:sp>
      <p:pic>
        <p:nvPicPr>
          <p:cNvPr id="1026" name="Picture 2" descr="http://images.clipartof.com/small/70685-Royalty-Free-RF-Clipart-Illustration-Of-A-Short-Scientists-On-A-Ladder-Looking-Through-A-Microsc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68960"/>
            <a:ext cx="2317512" cy="236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0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magnification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When you draw a diagram of your specimen, you must calculate how many times bigger it is than the actual size.</a:t>
            </a:r>
          </a:p>
          <a:p>
            <a:pPr marL="114300" indent="0">
              <a:buNone/>
            </a:pPr>
            <a:r>
              <a:rPr lang="en-CA" dirty="0"/>
              <a:t> </a:t>
            </a:r>
            <a:r>
              <a:rPr lang="en-CA" dirty="0" smtClean="0"/>
              <a:t>  		Magnification = </a:t>
            </a:r>
            <a:r>
              <a:rPr lang="en-CA" u="sng" dirty="0" smtClean="0"/>
              <a:t>Drawing size</a:t>
            </a:r>
          </a:p>
          <a:p>
            <a:pPr marL="114300" indent="0">
              <a:buNone/>
            </a:pPr>
            <a:r>
              <a:rPr lang="en-CA" dirty="0"/>
              <a:t>	</a:t>
            </a:r>
            <a:r>
              <a:rPr lang="en-CA" dirty="0" smtClean="0"/>
              <a:t>			        Actual size</a:t>
            </a:r>
          </a:p>
          <a:p>
            <a:r>
              <a:rPr lang="en-CA" dirty="0" smtClean="0"/>
              <a:t>When you use this formula, the units must be the </a:t>
            </a:r>
            <a:r>
              <a:rPr lang="en-CA" b="1" dirty="0" smtClean="0"/>
              <a:t>SAME</a:t>
            </a:r>
            <a:r>
              <a:rPr lang="en-CA" dirty="0" smtClean="0"/>
              <a:t> before you divide.</a:t>
            </a:r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r>
              <a:rPr lang="en-CA" dirty="0" smtClean="0"/>
              <a:t>Ex. If the actual size of the paramecium is 40 µm, calculate the drawing’s magnification</a:t>
            </a:r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r>
              <a:rPr lang="en-CA" dirty="0" smtClean="0"/>
              <a:t>25 mm -&gt; </a:t>
            </a:r>
            <a:r>
              <a:rPr lang="en-CA" u="sng" dirty="0" smtClean="0"/>
              <a:t>25,000 µm  </a:t>
            </a:r>
            <a:r>
              <a:rPr lang="en-CA" dirty="0" smtClean="0"/>
              <a:t>=  625 X</a:t>
            </a:r>
          </a:p>
          <a:p>
            <a:pPr marL="114300" indent="0">
              <a:buNone/>
            </a:pPr>
            <a:r>
              <a:rPr lang="en-CA" dirty="0"/>
              <a:t>	</a:t>
            </a:r>
            <a:r>
              <a:rPr lang="en-CA" dirty="0" smtClean="0"/>
              <a:t>	40 </a:t>
            </a:r>
            <a:r>
              <a:rPr lang="en-CA" dirty="0"/>
              <a:t>µm</a:t>
            </a:r>
          </a:p>
          <a:p>
            <a:pPr marL="114300" indent="0">
              <a:buNone/>
            </a:pPr>
            <a:endParaRPr lang="en-CA" dirty="0" smtClean="0"/>
          </a:p>
        </p:txBody>
      </p:sp>
      <p:pic>
        <p:nvPicPr>
          <p:cNvPr id="2050" name="Picture 2" descr="http://www.schools.ccps.k12.va.us/sites/tp/brown/Matthews%20picture%20library/parameciu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8509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95936" y="5805264"/>
            <a:ext cx="100811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7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microscopes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Instruments </a:t>
            </a:r>
            <a:r>
              <a:rPr lang="en-US" dirty="0"/>
              <a:t>used to examine things that are usually too small to be seen with the unaided eye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US" dirty="0"/>
              <a:t>Use glass lenses to produce </a:t>
            </a:r>
            <a:r>
              <a:rPr lang="en-US" b="1" dirty="0"/>
              <a:t>magnified</a:t>
            </a:r>
            <a:r>
              <a:rPr lang="en-US" dirty="0"/>
              <a:t> (enlarged) or larger-than-life </a:t>
            </a:r>
            <a:r>
              <a:rPr lang="en-US" b="1" dirty="0"/>
              <a:t>images</a:t>
            </a:r>
            <a:r>
              <a:rPr lang="en-US" dirty="0"/>
              <a:t> (representations or pictures) of objects.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67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Light microscopes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978896" cy="4628728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Use </a:t>
            </a:r>
            <a:r>
              <a:rPr lang="en-US" sz="2200" dirty="0"/>
              <a:t>beams of </a:t>
            </a:r>
            <a:r>
              <a:rPr lang="en-US" sz="2200" b="1" dirty="0"/>
              <a:t>light</a:t>
            </a:r>
            <a:r>
              <a:rPr lang="en-US" sz="2200" dirty="0"/>
              <a:t> to magnify an </a:t>
            </a:r>
            <a:r>
              <a:rPr lang="en-US" sz="2200" dirty="0" smtClean="0"/>
              <a:t>image.</a:t>
            </a:r>
            <a:endParaRPr lang="en-CA" sz="2200" dirty="0" smtClean="0"/>
          </a:p>
          <a:p>
            <a:pPr lvl="1"/>
            <a:r>
              <a:rPr lang="en-US" sz="2200" b="1" u="sng" dirty="0" smtClean="0"/>
              <a:t>Simple </a:t>
            </a:r>
            <a:r>
              <a:rPr lang="en-US" sz="2200" b="1" u="sng" dirty="0"/>
              <a:t>Light </a:t>
            </a:r>
            <a:r>
              <a:rPr lang="en-US" sz="2200" b="1" u="sng" dirty="0" smtClean="0"/>
              <a:t>Microscope</a:t>
            </a:r>
          </a:p>
          <a:p>
            <a:pPr lvl="2"/>
            <a:r>
              <a:rPr lang="en-US" sz="2200" dirty="0" smtClean="0"/>
              <a:t>Contains </a:t>
            </a:r>
            <a:r>
              <a:rPr lang="en-US" sz="2200" dirty="0"/>
              <a:t>only </a:t>
            </a:r>
            <a:r>
              <a:rPr lang="en-US" sz="2200" b="1" dirty="0"/>
              <a:t>1</a:t>
            </a:r>
            <a:r>
              <a:rPr lang="en-US" sz="2200" dirty="0"/>
              <a:t> lens or lens system.</a:t>
            </a:r>
            <a:endParaRPr lang="en-CA" sz="2200" dirty="0"/>
          </a:p>
          <a:p>
            <a:pPr lvl="1"/>
            <a:endParaRPr lang="en-US" sz="2200" u="sng" dirty="0" smtClean="0"/>
          </a:p>
          <a:p>
            <a:pPr lvl="1"/>
            <a:r>
              <a:rPr lang="en-US" sz="2200" b="1" u="sng" dirty="0" smtClean="0"/>
              <a:t>Compound </a:t>
            </a:r>
            <a:r>
              <a:rPr lang="en-US" sz="2200" b="1" u="sng" dirty="0"/>
              <a:t>Light </a:t>
            </a:r>
            <a:r>
              <a:rPr lang="en-US" sz="2200" b="1" u="sng" dirty="0" smtClean="0"/>
              <a:t>Microscope</a:t>
            </a:r>
            <a:endParaRPr lang="en-US" sz="2200" u="sng" dirty="0" smtClean="0"/>
          </a:p>
          <a:p>
            <a:pPr lvl="2"/>
            <a:r>
              <a:rPr lang="en-US" sz="2200" dirty="0" smtClean="0"/>
              <a:t>Contains </a:t>
            </a:r>
            <a:r>
              <a:rPr lang="en-US" sz="2200" b="1" dirty="0"/>
              <a:t>more</a:t>
            </a:r>
            <a:r>
              <a:rPr lang="en-US" sz="2200" dirty="0"/>
              <a:t> than 1 lens or lens </a:t>
            </a:r>
            <a:r>
              <a:rPr lang="en-US" sz="2200" dirty="0" smtClean="0"/>
              <a:t>system (EMS)</a:t>
            </a:r>
            <a:endParaRPr lang="en-CA" sz="2200" dirty="0"/>
          </a:p>
        </p:txBody>
      </p:sp>
      <p:pic>
        <p:nvPicPr>
          <p:cNvPr id="4" name="Picture 4" descr="http://upload.wikimedia.org/wikipedia/commons/thumb/b/b1/Optical_microscope_nikon_alphaphot_%2B.jpg/220px-Optical_microscope_nikon_alphaphot_%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2915816" cy="441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61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Electron microscopes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978896" cy="4373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beams of </a:t>
            </a:r>
            <a:r>
              <a:rPr lang="en-US" b="1" dirty="0"/>
              <a:t>electrons</a:t>
            </a:r>
            <a:r>
              <a:rPr lang="en-US" dirty="0"/>
              <a:t> to magnify an image.</a:t>
            </a:r>
            <a:endParaRPr lang="en-CA" dirty="0"/>
          </a:p>
          <a:p>
            <a:pPr lvl="0" indent="0">
              <a:buNone/>
            </a:pPr>
            <a:r>
              <a:rPr lang="en-US" b="1" u="sng" dirty="0"/>
              <a:t>Examples</a:t>
            </a:r>
            <a:r>
              <a:rPr lang="en-US" b="1" dirty="0"/>
              <a:t>:</a:t>
            </a:r>
            <a:endParaRPr lang="en-CA" dirty="0"/>
          </a:p>
          <a:p>
            <a:pPr lvl="0"/>
            <a:r>
              <a:rPr lang="en-US" b="1" u="sng" dirty="0"/>
              <a:t>Transmission Electron Microscope (TEM) </a:t>
            </a:r>
            <a:endParaRPr lang="en-CA" dirty="0"/>
          </a:p>
          <a:p>
            <a:pPr lvl="1"/>
            <a:r>
              <a:rPr lang="en-US" sz="2400" dirty="0"/>
              <a:t>Sends a beam of electrons through an object to produce a flat-looking </a:t>
            </a:r>
            <a:r>
              <a:rPr lang="en-US" sz="2400" b="1" dirty="0"/>
              <a:t>two</a:t>
            </a:r>
            <a:r>
              <a:rPr lang="en-US" sz="2400" dirty="0"/>
              <a:t>-dimensional image.</a:t>
            </a:r>
            <a:endParaRPr lang="en-CA" sz="2400" dirty="0"/>
          </a:p>
          <a:p>
            <a:pPr lvl="0"/>
            <a:r>
              <a:rPr lang="en-US" b="1" u="sng" dirty="0"/>
              <a:t>Scanning Electron Microscope (SEM)</a:t>
            </a:r>
            <a:endParaRPr lang="en-CA" dirty="0"/>
          </a:p>
          <a:p>
            <a:pPr lvl="1"/>
            <a:r>
              <a:rPr lang="en-US" sz="2400" dirty="0"/>
              <a:t>Bounces electrons off the surface of an object to produce a </a:t>
            </a:r>
            <a:r>
              <a:rPr lang="en-US" sz="2400" b="1" dirty="0"/>
              <a:t>three</a:t>
            </a:r>
            <a:r>
              <a:rPr lang="en-US" sz="2400" dirty="0"/>
              <a:t>-dimensional image.</a:t>
            </a:r>
            <a:endParaRPr lang="en-CA" sz="2400" dirty="0"/>
          </a:p>
          <a:p>
            <a:endParaRPr lang="en-CA" dirty="0"/>
          </a:p>
        </p:txBody>
      </p:sp>
      <p:pic>
        <p:nvPicPr>
          <p:cNvPr id="4" name="Picture 4" descr="http://upload.wikimedia.org/wikipedia/commons/thumb/b/b0/Siemens-electron-microscope.jpg/220px-Siemens-electron-microsc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5385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08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21422"/>
              </p:ext>
            </p:extLst>
          </p:nvPr>
        </p:nvGraphicFramePr>
        <p:xfrm>
          <a:off x="251521" y="1772816"/>
          <a:ext cx="8646942" cy="49058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2314"/>
                <a:gridCol w="2882314"/>
                <a:gridCol w="2882314"/>
              </a:tblGrid>
              <a:tr h="930012">
                <a:tc>
                  <a:txBody>
                    <a:bodyPr/>
                    <a:lstStyle/>
                    <a:p>
                      <a:endParaRPr lang="en-CA" sz="2200" dirty="0">
                        <a:latin typeface="Bodoni MT Blac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Light Microscope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Electron Microscope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930012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Magnification</a:t>
                      </a:r>
                      <a:r>
                        <a:rPr lang="en-CA" sz="2200" baseline="0" dirty="0" smtClean="0"/>
                        <a:t> Technique</a:t>
                      </a:r>
                      <a:endParaRPr lang="en-CA" sz="2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930012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Maximum Magnification</a:t>
                      </a:r>
                      <a:endParaRPr lang="en-CA" sz="2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185789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Max resolving power or limit of resolution</a:t>
                      </a:r>
                      <a:endParaRPr lang="en-CA" sz="2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930012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Type of Specimens</a:t>
                      </a:r>
                      <a:endParaRPr lang="en-CA" sz="2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32849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Use beams of light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3342" y="331042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Use beams of electrons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429309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1500x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5318" y="430489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Over 250000x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53012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0.0002mm or 0.2</a:t>
            </a:r>
            <a:r>
              <a:rPr lang="en-CA" b="1" dirty="0" smtClean="0">
                <a:latin typeface="Arial Black" pitchFamily="34" charset="0"/>
                <a:sym typeface="Symbol"/>
              </a:rPr>
              <a:t></a:t>
            </a:r>
            <a:r>
              <a:rPr lang="en-CA" dirty="0" smtClean="0">
                <a:latin typeface="Arial Black" pitchFamily="34" charset="0"/>
              </a:rPr>
              <a:t>m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7406" y="51627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Arial Black" pitchFamily="34" charset="0"/>
              </a:rPr>
              <a:t>0.000 000 7 </a:t>
            </a:r>
            <a:r>
              <a:rPr lang="en-US" dirty="0" smtClean="0">
                <a:latin typeface="Arial Black" pitchFamily="34" charset="0"/>
              </a:rPr>
              <a:t>mm or</a:t>
            </a:r>
            <a:endParaRPr lang="en-CA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0.0007 </a:t>
            </a:r>
            <a:r>
              <a:rPr lang="en-CA" b="1" dirty="0" smtClean="0">
                <a:latin typeface="Arial Black" pitchFamily="34" charset="0"/>
                <a:sym typeface="Symbol"/>
              </a:rPr>
              <a:t></a:t>
            </a:r>
            <a:r>
              <a:rPr lang="en-US" dirty="0" smtClean="0">
                <a:latin typeface="Arial Black" pitchFamily="34" charset="0"/>
              </a:rPr>
              <a:t>m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8919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live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2160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dead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Light vs. electron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8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Microscope 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700736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Specimen</a:t>
            </a:r>
          </a:p>
          <a:p>
            <a:pPr lvl="1"/>
            <a:r>
              <a:rPr lang="en-CA" dirty="0" smtClean="0"/>
              <a:t>Organism you are looking at</a:t>
            </a:r>
          </a:p>
          <a:p>
            <a:r>
              <a:rPr lang="en-CA" b="1" dirty="0" smtClean="0"/>
              <a:t>Magnification</a:t>
            </a:r>
          </a:p>
          <a:p>
            <a:pPr lvl="1"/>
            <a:r>
              <a:rPr lang="en-CA" dirty="0" smtClean="0"/>
              <a:t>Extent to which an organism is enlarged</a:t>
            </a:r>
          </a:p>
          <a:p>
            <a:r>
              <a:rPr lang="en-CA" b="1" dirty="0" smtClean="0"/>
              <a:t>Resolving power</a:t>
            </a:r>
          </a:p>
          <a:p>
            <a:pPr lvl="1"/>
            <a:r>
              <a:rPr lang="en-CA" dirty="0" smtClean="0"/>
              <a:t>Ability to show objects or parts of objects as separate</a:t>
            </a:r>
          </a:p>
          <a:p>
            <a:pPr lvl="1"/>
            <a:r>
              <a:rPr lang="en-CA" dirty="0" smtClean="0"/>
              <a:t>Affects the sharpness of an image</a:t>
            </a:r>
          </a:p>
          <a:p>
            <a:pPr lvl="1"/>
            <a:r>
              <a:rPr lang="en-CA" dirty="0" smtClean="0"/>
              <a:t>Beyond the limit of resolution, objects get blurry and detail is lost</a:t>
            </a:r>
          </a:p>
          <a:p>
            <a:pPr lvl="2"/>
            <a:r>
              <a:rPr lang="en-CA" dirty="0" smtClean="0"/>
              <a:t>Ex. Human eye = 0.1 mm</a:t>
            </a:r>
          </a:p>
          <a:p>
            <a:r>
              <a:rPr lang="en-CA" b="1" dirty="0" smtClean="0"/>
              <a:t>Illumination</a:t>
            </a:r>
          </a:p>
          <a:p>
            <a:pPr lvl="1"/>
            <a:r>
              <a:rPr lang="en-CA" dirty="0"/>
              <a:t>Brightness of the field of view</a:t>
            </a:r>
          </a:p>
          <a:p>
            <a:r>
              <a:rPr lang="en-CA" b="1" dirty="0" smtClean="0"/>
              <a:t>Depth of field</a:t>
            </a:r>
          </a:p>
          <a:p>
            <a:pPr lvl="1"/>
            <a:r>
              <a:rPr lang="en-CA" dirty="0" smtClean="0"/>
              <a:t>Thickness of the image that is in focus at any one time when a specimen is viewed with a microscope.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50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field of view (FOV)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610809" cy="5105400"/>
          </a:xfrm>
        </p:spPr>
        <p:txBody>
          <a:bodyPr>
            <a:normAutofit/>
          </a:bodyPr>
          <a:lstStyle/>
          <a:p>
            <a:r>
              <a:rPr lang="en-CA" dirty="0" smtClean="0"/>
              <a:t>The circular area you are actually viewing</a:t>
            </a:r>
          </a:p>
          <a:p>
            <a:r>
              <a:rPr lang="en-CA" dirty="0" smtClean="0"/>
              <a:t>Decreases as you increase magnification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b="1" dirty="0" smtClean="0"/>
              <a:t>LOW</a:t>
            </a:r>
            <a:r>
              <a:rPr lang="en-CA" dirty="0" smtClean="0"/>
              <a:t> power	    </a:t>
            </a:r>
            <a:r>
              <a:rPr lang="en-CA" b="1" dirty="0" smtClean="0"/>
              <a:t>MEDIUM</a:t>
            </a:r>
            <a:r>
              <a:rPr lang="en-CA" dirty="0" smtClean="0"/>
              <a:t>  power		</a:t>
            </a:r>
            <a:r>
              <a:rPr lang="en-CA" b="1" dirty="0" smtClean="0"/>
              <a:t>HIGH</a:t>
            </a:r>
            <a:r>
              <a:rPr lang="en-CA" dirty="0" smtClean="0"/>
              <a:t> power</a:t>
            </a:r>
          </a:p>
          <a:p>
            <a:pPr marL="114300" indent="0">
              <a:buNone/>
            </a:pPr>
            <a:r>
              <a:rPr lang="en-CA" dirty="0"/>
              <a:t>	</a:t>
            </a:r>
            <a:r>
              <a:rPr lang="en-CA" dirty="0" smtClean="0"/>
              <a:t> 40x			100x			     400x</a:t>
            </a:r>
            <a:endParaRPr lang="en-CA" dirty="0"/>
          </a:p>
          <a:p>
            <a:pPr marL="114300" indent="0">
              <a:buNone/>
            </a:pPr>
            <a:r>
              <a:rPr lang="en-CA" dirty="0" smtClean="0"/>
              <a:t>FOV= 2.6 mm	      FOV = 1.5 mm		FOV= 0.8mm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00545" y="2750878"/>
            <a:ext cx="2880320" cy="25202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3133265" y="2776380"/>
            <a:ext cx="2880320" cy="25202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6187689" y="2780928"/>
            <a:ext cx="2880320" cy="25202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>
            <a:stCxn id="4" idx="2"/>
            <a:endCxn id="4" idx="6"/>
          </p:cNvCxnSpPr>
          <p:nvPr/>
        </p:nvCxnSpPr>
        <p:spPr>
          <a:xfrm>
            <a:off x="100545" y="4011018"/>
            <a:ext cx="2880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3265" y="4041068"/>
            <a:ext cx="2880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87689" y="4041068"/>
            <a:ext cx="2880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512" y="3712484"/>
            <a:ext cx="0" cy="324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95736" y="3717032"/>
            <a:ext cx="0" cy="324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87624" y="3686982"/>
            <a:ext cx="0" cy="324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1560" y="3859814"/>
            <a:ext cx="0" cy="162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91680" y="3849000"/>
            <a:ext cx="0" cy="162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3849000"/>
            <a:ext cx="0" cy="162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43608" y="414908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1 </a:t>
            </a:r>
            <a:r>
              <a:rPr lang="en-CA" sz="1600" dirty="0" smtClean="0"/>
              <a:t>	  2</a:t>
            </a:r>
            <a:endParaRPr lang="en-CA" sz="1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75856" y="3573016"/>
            <a:ext cx="0" cy="482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8064" y="3448050"/>
            <a:ext cx="0" cy="607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11960" y="3846473"/>
            <a:ext cx="0" cy="162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33265" y="4149080"/>
            <a:ext cx="2424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0	0.5	1</a:t>
            </a:r>
            <a:endParaRPr lang="en-CA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956376" y="3448050"/>
            <a:ext cx="0" cy="607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4328" y="4149080"/>
            <a:ext cx="1118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    0.5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08682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Metric conversions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Since specimens are very small, we will often use </a:t>
            </a:r>
            <a:r>
              <a:rPr lang="en-CA" b="1" dirty="0" smtClean="0"/>
              <a:t>micrometers (µm) </a:t>
            </a:r>
          </a:p>
          <a:p>
            <a:r>
              <a:rPr lang="en-CA" dirty="0" smtClean="0"/>
              <a:t>1000 µm = 1 mm</a:t>
            </a:r>
          </a:p>
          <a:p>
            <a:r>
              <a:rPr lang="en-CA" dirty="0" smtClean="0"/>
              <a:t>10,000 µm = 1 cm</a:t>
            </a:r>
          </a:p>
          <a:p>
            <a:r>
              <a:rPr lang="en-CA" dirty="0" smtClean="0"/>
              <a:t>1,000,000 = 1 m</a:t>
            </a:r>
          </a:p>
          <a:p>
            <a:endParaRPr lang="en-CA" dirty="0"/>
          </a:p>
          <a:p>
            <a:r>
              <a:rPr lang="en-CA" dirty="0" smtClean="0"/>
              <a:t>Ex.  3.4 mm = ______ µm</a:t>
            </a:r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r>
              <a:rPr lang="en-CA" dirty="0" smtClean="0"/>
              <a:t>	3.4 mm x </a:t>
            </a:r>
            <a:r>
              <a:rPr lang="en-CA" u="sng" dirty="0" smtClean="0"/>
              <a:t>1000 µm</a:t>
            </a:r>
            <a:r>
              <a:rPr lang="en-CA" dirty="0" smtClean="0"/>
              <a:t>  =  3400 µm</a:t>
            </a:r>
          </a:p>
          <a:p>
            <a:pPr marL="114300" indent="0">
              <a:buNone/>
            </a:pPr>
            <a:r>
              <a:rPr lang="en-CA" dirty="0"/>
              <a:t>	 </a:t>
            </a:r>
            <a:r>
              <a:rPr lang="en-CA" dirty="0" smtClean="0"/>
              <a:t>        	        1 mm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572000" y="5229200"/>
            <a:ext cx="136815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390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Actual size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en-CA" dirty="0" smtClean="0"/>
              <a:t>Calculating the ACTUAL SIZE of your specimen</a:t>
            </a:r>
          </a:p>
          <a:p>
            <a:pPr marL="114300" indent="0">
              <a:buNone/>
            </a:pPr>
            <a:r>
              <a:rPr lang="en-CA" dirty="0"/>
              <a:t> </a:t>
            </a:r>
          </a:p>
          <a:p>
            <a:pPr marL="114300" indent="0">
              <a:buNone/>
            </a:pPr>
            <a:r>
              <a:rPr lang="en-CA" dirty="0" smtClean="0"/>
              <a:t>Actual size  =   	</a:t>
            </a:r>
            <a:r>
              <a:rPr lang="en-CA" u="sng" dirty="0" smtClean="0"/>
              <a:t>	field of view (FOV)__________                   </a:t>
            </a:r>
          </a:p>
          <a:p>
            <a:pPr marL="114300" indent="0">
              <a:buNone/>
            </a:pPr>
            <a:r>
              <a:rPr lang="en-CA" dirty="0"/>
              <a:t>	</a:t>
            </a:r>
            <a:r>
              <a:rPr lang="en-CA" dirty="0" smtClean="0"/>
              <a:t>	       # of specimens that fit across the field</a:t>
            </a: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r>
              <a:rPr lang="en-CA" dirty="0" smtClean="0"/>
              <a:t>Ex. Find the actual size of this specimen:</a:t>
            </a:r>
          </a:p>
          <a:p>
            <a:r>
              <a:rPr lang="en-CA" dirty="0" smtClean="0"/>
              <a:t>15 cells fit across HIGH power</a:t>
            </a:r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r>
              <a:rPr lang="en-CA" u="sng" dirty="0" smtClean="0"/>
              <a:t>0.8 mm </a:t>
            </a:r>
            <a:r>
              <a:rPr lang="en-CA" dirty="0" smtClean="0"/>
              <a:t>= </a:t>
            </a:r>
            <a:r>
              <a:rPr lang="en-CA" dirty="0" smtClean="0"/>
              <a:t>0.053</a:t>
            </a:r>
            <a:r>
              <a:rPr lang="en-CA" dirty="0" smtClean="0"/>
              <a:t> </a:t>
            </a:r>
            <a:r>
              <a:rPr lang="en-CA" dirty="0" smtClean="0"/>
              <a:t>mm  </a:t>
            </a:r>
            <a:r>
              <a:rPr lang="en-CA" dirty="0" smtClean="0"/>
              <a:t>or  53.3 µm</a:t>
            </a:r>
            <a:endParaRPr lang="en-CA" dirty="0" smtClean="0"/>
          </a:p>
          <a:p>
            <a:pPr marL="114300" indent="0">
              <a:buNone/>
            </a:pPr>
            <a:r>
              <a:rPr lang="en-CA" dirty="0" smtClean="0"/>
              <a:t>15 cells</a:t>
            </a:r>
            <a:endParaRPr lang="en-CA" dirty="0"/>
          </a:p>
        </p:txBody>
      </p:sp>
      <p:pic>
        <p:nvPicPr>
          <p:cNvPr id="1026" name="Picture 2" descr="http://biologypost.files.wordpress.com/2013/04/12668156-bacteria-and-bacterium-cells-floating-in-microscopic-sp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04" y="4365104"/>
            <a:ext cx="2325663" cy="23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95936" y="5311911"/>
            <a:ext cx="136815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051720" y="5326150"/>
            <a:ext cx="15121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7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366</TotalTime>
  <Words>366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Microscopes</vt:lpstr>
      <vt:lpstr>microscopes</vt:lpstr>
      <vt:lpstr>1. Light microscopes</vt:lpstr>
      <vt:lpstr>2. Electron microscopes</vt:lpstr>
      <vt:lpstr>Light vs. electron</vt:lpstr>
      <vt:lpstr>Microscope terms</vt:lpstr>
      <vt:lpstr>field of view (FOV)</vt:lpstr>
      <vt:lpstr>Metric conversions</vt:lpstr>
      <vt:lpstr>Actual size</vt:lpstr>
      <vt:lpstr>magnification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Microscopes</dc:title>
  <dc:creator>Margaret P Lee</dc:creator>
  <cp:lastModifiedBy>Narinder Gill</cp:lastModifiedBy>
  <cp:revision>33</cp:revision>
  <dcterms:created xsi:type="dcterms:W3CDTF">2012-01-18T17:33:41Z</dcterms:created>
  <dcterms:modified xsi:type="dcterms:W3CDTF">2014-02-11T23:07:01Z</dcterms:modified>
</cp:coreProperties>
</file>