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32B70-12E6-4C3B-B1ED-350F8E1B15EC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925F5-343C-4F34-B2C4-CB8691C6E5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9789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A4B33E-4A58-4788-93C6-022CE1BA534C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3E9812E-B4FB-4263-B6B2-6BF40141C805}" type="datetimeFigureOut">
              <a:rPr lang="en-CA" smtClean="0"/>
              <a:t>05/02/2014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Science Skills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Biology 11</a:t>
            </a:r>
            <a:endParaRPr lang="en-CA" dirty="0"/>
          </a:p>
        </p:txBody>
      </p:sp>
      <p:pic>
        <p:nvPicPr>
          <p:cNvPr id="3074" name="Picture 2" descr="C:\Users\gill_narinder\AppData\Local\Microsoft\Windows\Temporary Internet Files\Content.IE5\QKXK7XQN\MC9002875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48880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7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03" y="1394687"/>
            <a:ext cx="7620000" cy="480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 </a:t>
            </a:r>
            <a:r>
              <a:rPr lang="en-US" dirty="0"/>
              <a:t>problem solving approach in science</a:t>
            </a:r>
            <a:endParaRPr lang="en-CA" dirty="0"/>
          </a:p>
          <a:p>
            <a:pPr lvl="0"/>
            <a:r>
              <a:rPr lang="en-US" dirty="0"/>
              <a:t> Uses a series of logical steps </a:t>
            </a:r>
            <a:endParaRPr lang="en-CA" dirty="0"/>
          </a:p>
          <a:p>
            <a:pPr lvl="0"/>
            <a:r>
              <a:rPr lang="en-US" dirty="0"/>
              <a:t> The traditional basis for the acceptance of new knowledge</a:t>
            </a:r>
            <a:endParaRPr lang="en-CA" dirty="0"/>
          </a:p>
          <a:p>
            <a:pPr lvl="0"/>
            <a:r>
              <a:rPr lang="en-US" dirty="0"/>
              <a:t> The main approach to designing an </a:t>
            </a:r>
            <a:r>
              <a:rPr lang="en-US" dirty="0" smtClean="0"/>
              <a:t>experiment</a:t>
            </a:r>
            <a:endParaRPr lang="en-CA" dirty="0" smtClean="0"/>
          </a:p>
          <a:p>
            <a:endParaRPr lang="en-CA" dirty="0"/>
          </a:p>
          <a:p>
            <a:pPr marL="114300" indent="0"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537751" y="3224871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Observation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2507663" y="4209675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Support Hypothesis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4503084" y="4501035"/>
            <a:ext cx="15201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CONCLUSION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4583120" y="3204890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Hypothesis</a:t>
            </a:r>
            <a:endParaRPr lang="en-CA" dirty="0"/>
          </a:p>
        </p:txBody>
      </p:sp>
      <p:sp>
        <p:nvSpPr>
          <p:cNvPr id="12" name="Right Arrow 11"/>
          <p:cNvSpPr/>
          <p:nvPr/>
        </p:nvSpPr>
        <p:spPr>
          <a:xfrm>
            <a:off x="2125510" y="3420915"/>
            <a:ext cx="288032" cy="15591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140068" y="3450971"/>
            <a:ext cx="288032" cy="15591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Curved Left Arrow 14"/>
          <p:cNvSpPr/>
          <p:nvPr/>
        </p:nvSpPr>
        <p:spPr>
          <a:xfrm>
            <a:off x="6178949" y="3450971"/>
            <a:ext cx="1224136" cy="1698136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83005" y="3748786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Experiments</a:t>
            </a:r>
            <a:endParaRPr lang="en-CA" dirty="0"/>
          </a:p>
        </p:txBody>
      </p:sp>
      <p:sp>
        <p:nvSpPr>
          <p:cNvPr id="17" name="Left Arrow 16"/>
          <p:cNvSpPr/>
          <p:nvPr/>
        </p:nvSpPr>
        <p:spPr>
          <a:xfrm>
            <a:off x="4091064" y="4804900"/>
            <a:ext cx="288032" cy="18002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Left Arrow 17"/>
          <p:cNvSpPr/>
          <p:nvPr/>
        </p:nvSpPr>
        <p:spPr>
          <a:xfrm>
            <a:off x="2125510" y="4754157"/>
            <a:ext cx="288032" cy="18002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510398" y="4894910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Reject Hypothesis</a:t>
            </a:r>
            <a:endParaRPr lang="en-CA" dirty="0"/>
          </a:p>
        </p:txBody>
      </p:sp>
      <p:pic>
        <p:nvPicPr>
          <p:cNvPr id="4098" name="Picture 2" descr="C:\Users\gill_narinder\AppData\Local\Microsoft\Windows\Temporary Internet Files\Content.IE5\GX2M68B4\MM90033639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413" y="3207511"/>
            <a:ext cx="658892" cy="65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rved Down Arrow 15"/>
          <p:cNvSpPr/>
          <p:nvPr/>
        </p:nvSpPr>
        <p:spPr>
          <a:xfrm rot="16200000">
            <a:off x="-555871" y="4385498"/>
            <a:ext cx="2653390" cy="1167178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4202" y="4562712"/>
            <a:ext cx="1029103" cy="5247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REPORT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1097591" y="5971746"/>
            <a:ext cx="14401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New Questions</a:t>
            </a:r>
            <a:endParaRPr lang="en-CA" dirty="0"/>
          </a:p>
        </p:txBody>
      </p:sp>
      <p:pic>
        <p:nvPicPr>
          <p:cNvPr id="23" name="Picture 2" descr="C:\Users\gill_narinder\AppData\Local\Microsoft\Windows\Temporary Internet Files\Content.IE5\GX2M68B4\MM90033639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126" y="5960926"/>
            <a:ext cx="658892" cy="65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own Arrow 24"/>
          <p:cNvSpPr/>
          <p:nvPr/>
        </p:nvSpPr>
        <p:spPr>
          <a:xfrm>
            <a:off x="3491880" y="580526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Left Arrow 25"/>
          <p:cNvSpPr/>
          <p:nvPr/>
        </p:nvSpPr>
        <p:spPr>
          <a:xfrm>
            <a:off x="3156607" y="6109432"/>
            <a:ext cx="342061" cy="2349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63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0" grpId="0" animBg="1"/>
      <p:bldP spid="6" grpId="0" animBg="1"/>
      <p:bldP spid="2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Experimental 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63711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400" b="1" u="sng" dirty="0"/>
              <a:t>Experiments</a:t>
            </a:r>
            <a:endParaRPr lang="en-CA" sz="2400" dirty="0"/>
          </a:p>
          <a:p>
            <a:pPr lvl="0"/>
            <a:r>
              <a:rPr lang="en-US" sz="2400" dirty="0"/>
              <a:t>Are used to investigate a hypothesis.</a:t>
            </a:r>
            <a:endParaRPr lang="en-CA" sz="2400" dirty="0"/>
          </a:p>
          <a:p>
            <a:pPr lvl="0"/>
            <a:r>
              <a:rPr lang="en-US" sz="2400" dirty="0"/>
              <a:t>Give strength to a hypothesis but </a:t>
            </a:r>
            <a:r>
              <a:rPr lang="en-US" sz="2400" b="1" u="sng" dirty="0"/>
              <a:t>cannot prove it</a:t>
            </a:r>
            <a:r>
              <a:rPr lang="en-US" sz="2400" dirty="0"/>
              <a:t>.</a:t>
            </a:r>
            <a:endParaRPr lang="en-CA" sz="2400" dirty="0"/>
          </a:p>
          <a:p>
            <a:r>
              <a:rPr lang="en-US" sz="2400" dirty="0"/>
              <a:t>One hypothesis may generate any number of experiments.</a:t>
            </a:r>
          </a:p>
          <a:p>
            <a:r>
              <a:rPr lang="en-US" sz="2400" dirty="0"/>
              <a:t>Usually, an experiment in biology involves 2 groups:</a:t>
            </a:r>
            <a:endParaRPr lang="en-CA" sz="2400" dirty="0"/>
          </a:p>
          <a:p>
            <a:pPr lvl="1"/>
            <a:r>
              <a:rPr lang="en-US" sz="2400" dirty="0" smtClean="0"/>
              <a:t>a </a:t>
            </a:r>
            <a:r>
              <a:rPr lang="en-US" sz="2400" u="sng" dirty="0">
                <a:solidFill>
                  <a:srgbClr val="FF0000"/>
                </a:solidFill>
              </a:rPr>
              <a:t>control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group</a:t>
            </a:r>
            <a:endParaRPr lang="en-CA" sz="2400" dirty="0"/>
          </a:p>
          <a:p>
            <a:pPr lvl="1"/>
            <a:r>
              <a:rPr lang="en-US" sz="2400" dirty="0"/>
              <a:t>A </a:t>
            </a:r>
            <a:r>
              <a:rPr lang="en-US" sz="2400" u="sng" dirty="0">
                <a:solidFill>
                  <a:srgbClr val="FF0000"/>
                </a:solidFill>
              </a:rPr>
              <a:t>variable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group, in which everything is kept the same as the control group, except the </a:t>
            </a:r>
            <a:r>
              <a:rPr lang="en-US" sz="2400" b="1" u="sng" dirty="0"/>
              <a:t>one factor</a:t>
            </a:r>
            <a:r>
              <a:rPr lang="en-US" sz="2400" dirty="0"/>
              <a:t> the experimenter wishes to </a:t>
            </a:r>
            <a:r>
              <a:rPr lang="en-US" sz="2400" dirty="0" smtClean="0"/>
              <a:t>investigate</a:t>
            </a:r>
            <a:endParaRPr lang="en-CA" sz="2400" dirty="0"/>
          </a:p>
        </p:txBody>
      </p:sp>
      <p:pic>
        <p:nvPicPr>
          <p:cNvPr id="5123" name="Picture 3" descr="C:\Users\gill_narinder\AppData\Local\Microsoft\Windows\Temporary Internet Files\Content.IE5\QKXK7XQN\MC9003491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456" y="315029"/>
            <a:ext cx="1789944" cy="219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6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08920"/>
            <a:ext cx="8064896" cy="3960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smtClean="0"/>
              <a:t>	pond </a:t>
            </a:r>
            <a:r>
              <a:rPr lang="en-US" dirty="0"/>
              <a:t>water	</a:t>
            </a:r>
            <a:r>
              <a:rPr lang="en-US" dirty="0" smtClean="0"/>
              <a:t>		pond </a:t>
            </a:r>
            <a:r>
              <a:rPr lang="en-US" dirty="0"/>
              <a:t>water + waste</a:t>
            </a:r>
            <a:endParaRPr lang="en-CA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control) 		</a:t>
            </a:r>
            <a:r>
              <a:rPr lang="en-US" dirty="0" smtClean="0"/>
              <a:t>		(</a:t>
            </a:r>
            <a:r>
              <a:rPr lang="en-US" dirty="0"/>
              <a:t>variable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CA" dirty="0"/>
          </a:p>
          <a:p>
            <a:r>
              <a:rPr lang="en-US" dirty="0" smtClean="0"/>
              <a:t>Questions: Does </a:t>
            </a:r>
            <a:r>
              <a:rPr lang="en-US" dirty="0"/>
              <a:t>waste water have an effect on life in pond water?</a:t>
            </a:r>
            <a:endParaRPr lang="en-CA" dirty="0"/>
          </a:p>
          <a:p>
            <a:pPr lvl="1"/>
            <a:r>
              <a:rPr lang="en-US" dirty="0"/>
              <a:t>All other external factors are kept the same</a:t>
            </a:r>
            <a:endParaRPr lang="en-CA" dirty="0"/>
          </a:p>
          <a:p>
            <a:pPr lvl="1"/>
            <a:r>
              <a:rPr lang="en-US" dirty="0"/>
              <a:t>If there are changes, one can conclude that </a:t>
            </a:r>
            <a:r>
              <a:rPr lang="en-US" dirty="0" smtClean="0"/>
              <a:t>waste </a:t>
            </a:r>
            <a:r>
              <a:rPr lang="en-US" dirty="0"/>
              <a:t>appears to have some effect on life in pond water</a:t>
            </a:r>
            <a:endParaRPr lang="en-CA" dirty="0"/>
          </a:p>
          <a:p>
            <a:pPr marL="114300" indent="0">
              <a:buNone/>
            </a:pPr>
            <a:endParaRPr lang="en-CA" dirty="0"/>
          </a:p>
          <a:p>
            <a:r>
              <a:rPr lang="en-US" dirty="0"/>
              <a:t>Further </a:t>
            </a:r>
            <a:r>
              <a:rPr lang="en-US" dirty="0" smtClean="0"/>
              <a:t>Questions: What </a:t>
            </a:r>
            <a:r>
              <a:rPr lang="en-US" dirty="0"/>
              <a:t>kind of waste water? Different types of pond water?</a:t>
            </a:r>
            <a:endParaRPr lang="en-CA" dirty="0"/>
          </a:p>
          <a:p>
            <a:endParaRPr lang="en-CA" dirty="0"/>
          </a:p>
        </p:txBody>
      </p:sp>
      <p:pic>
        <p:nvPicPr>
          <p:cNvPr id="2051" name="Picture 3" descr="C:\Users\gill_narinder\AppData\Local\Microsoft\Windows\Temporary Internet Files\Content.IE5\FUQQ7A4B\MC9000227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323306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gill_narinder\AppData\Local\Microsoft\Windows\Temporary Internet Files\Content.IE5\FUQQ7A4B\MC9001326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1272"/>
            <a:ext cx="3324370" cy="226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2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Hypothesis vs. Theory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956578"/>
              </p:ext>
            </p:extLst>
          </p:nvPr>
        </p:nvGraphicFramePr>
        <p:xfrm>
          <a:off x="323528" y="1412776"/>
          <a:ext cx="7776864" cy="51845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56184"/>
                <a:gridCol w="6120680"/>
              </a:tblGrid>
              <a:tr h="3117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Hypothesis</a:t>
                      </a:r>
                      <a:endParaRPr lang="en-CA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</a:rPr>
                        <a:t>an “educated guess”, explanation of phenomenon</a:t>
                      </a:r>
                      <a:endParaRPr lang="en-CA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</a:rPr>
                        <a:t>usually based on some initial observations or understanding</a:t>
                      </a:r>
                      <a:endParaRPr lang="en-CA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</a:rPr>
                        <a:t>leads to experimentation</a:t>
                      </a:r>
                      <a:endParaRPr lang="en-CA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</a:rPr>
                        <a:t>cannot be proved only supported or </a:t>
                      </a:r>
                      <a:r>
                        <a:rPr lang="en-US" sz="2400" dirty="0" smtClean="0">
                          <a:effectLst/>
                        </a:rPr>
                        <a:t>rejected</a:t>
                      </a:r>
                      <a:endParaRPr lang="en-CA" sz="105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067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Theory</a:t>
                      </a:r>
                      <a:endParaRPr lang="en-CA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</a:rPr>
                        <a:t>takes into account the results of </a:t>
                      </a:r>
                      <a:r>
                        <a:rPr lang="en-US" sz="2400" u="sng" dirty="0">
                          <a:effectLst/>
                        </a:rPr>
                        <a:t>many</a:t>
                      </a:r>
                      <a:r>
                        <a:rPr lang="en-US" sz="2400" dirty="0">
                          <a:effectLst/>
                        </a:rPr>
                        <a:t> hypotheses (explains many observations)</a:t>
                      </a:r>
                      <a:endParaRPr lang="en-CA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</a:rPr>
                        <a:t>has been tested and retested many times</a:t>
                      </a:r>
                      <a:endParaRPr lang="en-CA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</a:rPr>
                        <a:t>can be used to make successful predictions</a:t>
                      </a:r>
                      <a:endParaRPr lang="en-CA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3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Read pg. 4-15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325458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</TotalTime>
  <Words>180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Science Skills</vt:lpstr>
      <vt:lpstr>Scientific Method</vt:lpstr>
      <vt:lpstr>Experimental Design</vt:lpstr>
      <vt:lpstr>PowerPoint Presentation</vt:lpstr>
      <vt:lpstr>Hypothesis vs. Theory</vt:lpstr>
      <vt:lpstr>PowerPoint Presentation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Skills</dc:title>
  <dc:creator>Narinder Gill</dc:creator>
  <cp:lastModifiedBy>Narinder Gill</cp:lastModifiedBy>
  <cp:revision>18</cp:revision>
  <cp:lastPrinted>2014-01-29T22:36:09Z</cp:lastPrinted>
  <dcterms:created xsi:type="dcterms:W3CDTF">2014-01-29T20:36:05Z</dcterms:created>
  <dcterms:modified xsi:type="dcterms:W3CDTF">2014-02-05T21:04:26Z</dcterms:modified>
</cp:coreProperties>
</file>