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4" r:id="rId2"/>
    <p:sldId id="278" r:id="rId3"/>
    <p:sldId id="279" r:id="rId4"/>
    <p:sldId id="281" r:id="rId5"/>
    <p:sldId id="269" r:id="rId6"/>
    <p:sldId id="295" r:id="rId7"/>
    <p:sldId id="297" r:id="rId8"/>
    <p:sldId id="296" r:id="rId9"/>
    <p:sldId id="267" r:id="rId10"/>
    <p:sldId id="280" r:id="rId11"/>
    <p:sldId id="282" r:id="rId12"/>
    <p:sldId id="283" r:id="rId13"/>
    <p:sldId id="277" r:id="rId14"/>
    <p:sldId id="265" r:id="rId15"/>
    <p:sldId id="271" r:id="rId16"/>
    <p:sldId id="276" r:id="rId17"/>
    <p:sldId id="272" r:id="rId18"/>
    <p:sldId id="273" r:id="rId19"/>
    <p:sldId id="275" r:id="rId20"/>
    <p:sldId id="285" r:id="rId21"/>
    <p:sldId id="287" r:id="rId22"/>
    <p:sldId id="288" r:id="rId23"/>
    <p:sldId id="289" r:id="rId24"/>
    <p:sldId id="290" r:id="rId25"/>
    <p:sldId id="291" r:id="rId26"/>
    <p:sldId id="294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21" autoAdjust="0"/>
  </p:normalViewPr>
  <p:slideViewPr>
    <p:cSldViewPr>
      <p:cViewPr>
        <p:scale>
          <a:sx n="70" d="100"/>
          <a:sy n="70" d="100"/>
        </p:scale>
        <p:origin x="-116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FD6E-ADB6-4198-B607-462C573AAC13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AA9A1-5C2F-41DF-B37C-9F304AD95B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88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A9A1-5C2F-41DF-B37C-9F304AD95BB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97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A9A1-5C2F-41DF-B37C-9F304AD95BB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49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7434AE-AF70-4F82-B15C-DDC379F02BF8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E1B95E-A756-468F-89B8-70746D3DD38E}" type="datetimeFigureOut">
              <a:rPr lang="en-US" smtClean="0"/>
              <a:t>4/17/2012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Superbolt_Lightning_Sept28_2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8596" y="4286256"/>
            <a:ext cx="7772400" cy="19751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STATIC ELECTRICTY</a:t>
            </a:r>
            <a:endParaRPr kumimoji="0" lang="en-CA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Pg. 276 Electrostatic series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744969" cy="1728192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 list of materials in order of increasing attraction for electrons.</a:t>
            </a:r>
            <a:endParaRPr lang="en-CA" sz="3200" dirty="0"/>
          </a:p>
          <a:p>
            <a:r>
              <a:rPr lang="en-US" sz="3200" dirty="0" smtClean="0"/>
              <a:t>Movement </a:t>
            </a:r>
            <a:r>
              <a:rPr lang="en-US" sz="3200" dirty="0"/>
              <a:t>of </a:t>
            </a:r>
            <a:r>
              <a:rPr lang="en-US" sz="3200" u="sng" dirty="0"/>
              <a:t>electrons</a:t>
            </a:r>
            <a:endParaRPr lang="en-CA" sz="2800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8271471" cy="2386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9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620000" cy="1143000"/>
          </a:xfrm>
        </p:spPr>
        <p:txBody>
          <a:bodyPr/>
          <a:lstStyle/>
          <a:p>
            <a:r>
              <a:rPr lang="en-US" sz="2800" dirty="0"/>
              <a:t>Attraction of Neutral Objects to Charged </a:t>
            </a:r>
            <a:r>
              <a:rPr lang="en-US" sz="2800" dirty="0" smtClean="0"/>
              <a:t>Objects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97360"/>
            <a:ext cx="4968552" cy="4635896"/>
          </a:xfrm>
        </p:spPr>
        <p:txBody>
          <a:bodyPr>
            <a:noAutofit/>
          </a:bodyPr>
          <a:lstStyle/>
          <a:p>
            <a:pPr lvl="0"/>
            <a:r>
              <a:rPr lang="en-US" sz="2600" dirty="0" smtClean="0"/>
              <a:t>When </a:t>
            </a:r>
            <a:r>
              <a:rPr lang="en-US" sz="2600" dirty="0"/>
              <a:t>a charged object is brought near to a neutral object, the electrons in the neutral object shift so that the end of the neutral object is attracted to the charged object. </a:t>
            </a:r>
            <a:endParaRPr lang="en-CA" sz="2600" dirty="0"/>
          </a:p>
          <a:p>
            <a:pPr lvl="0"/>
            <a:r>
              <a:rPr lang="en-US" sz="2600" dirty="0"/>
              <a:t>Although there is a slight shift of charges within the neutral object, it does not gain or lose electrons and is still neutral.</a:t>
            </a:r>
            <a:endParaRPr lang="en-CA" sz="2600" dirty="0"/>
          </a:p>
          <a:p>
            <a:pPr lvl="0"/>
            <a:r>
              <a:rPr lang="en-US" sz="2600" dirty="0"/>
              <a:t>This charging effect is known as </a:t>
            </a:r>
            <a:r>
              <a:rPr lang="en-US" sz="2600" b="1" dirty="0"/>
              <a:t>induced charge separation</a:t>
            </a:r>
            <a:r>
              <a:rPr lang="en-US" sz="2600" dirty="0"/>
              <a:t>. </a:t>
            </a:r>
            <a:endParaRPr lang="en-CA" sz="2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782" y="1097360"/>
            <a:ext cx="36401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9.2 Friction</a:t>
            </a:r>
            <a:r>
              <a:rPr lang="en-US" sz="3600" dirty="0"/>
              <a:t>, Conduction, and </a:t>
            </a:r>
            <a:r>
              <a:rPr lang="en-US" sz="3600" dirty="0" smtClean="0"/>
              <a:t>Induction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352928" cy="5184576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Three </a:t>
            </a:r>
            <a:r>
              <a:rPr lang="en-US" sz="2800" dirty="0"/>
              <a:t>methods of charging:</a:t>
            </a:r>
            <a:endParaRPr lang="en-CA" sz="2800" dirty="0"/>
          </a:p>
          <a:p>
            <a:pPr marL="571500" lvl="0" indent="-457200">
              <a:buFont typeface="+mj-lt"/>
              <a:buAutoNum type="arabicPeriod"/>
            </a:pPr>
            <a:r>
              <a:rPr lang="en-US" sz="2800" b="1" dirty="0"/>
              <a:t>Friction</a:t>
            </a:r>
            <a:r>
              <a:rPr lang="en-US" sz="2800" dirty="0"/>
              <a:t>: occurs when two objects are rubbed </a:t>
            </a:r>
            <a:r>
              <a:rPr lang="en-US" sz="2800" dirty="0" smtClean="0"/>
              <a:t>together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dirty="0"/>
              <a:t>objects will have opposite charges at the </a:t>
            </a:r>
            <a:r>
              <a:rPr lang="en-US" sz="2600" dirty="0" smtClean="0"/>
              <a:t>end</a:t>
            </a:r>
            <a:endParaRPr lang="en-CA" sz="2600" dirty="0"/>
          </a:p>
          <a:p>
            <a:pPr marL="571500" lvl="0" indent="-457200">
              <a:buFont typeface="+mj-lt"/>
              <a:buAutoNum type="arabicPeriod"/>
            </a:pPr>
            <a:r>
              <a:rPr lang="en-US" sz="2800" b="1" dirty="0"/>
              <a:t>Conduction</a:t>
            </a:r>
            <a:r>
              <a:rPr lang="en-US" sz="2800" dirty="0"/>
              <a:t> (contact): occurs when objects touch and an electric charge is transferred from one object to the other </a:t>
            </a:r>
            <a:endParaRPr lang="en-US" sz="2800" dirty="0" smtClean="0"/>
          </a:p>
          <a:p>
            <a:pPr lvl="1"/>
            <a:r>
              <a:rPr lang="en-US" sz="2600" dirty="0" smtClean="0"/>
              <a:t>both </a:t>
            </a:r>
            <a:r>
              <a:rPr lang="en-US" sz="2600" dirty="0"/>
              <a:t>objects will have the same charge at the </a:t>
            </a:r>
            <a:r>
              <a:rPr lang="en-US" sz="2600" dirty="0" smtClean="0"/>
              <a:t>end</a:t>
            </a:r>
            <a:endParaRPr lang="en-CA" sz="2600" dirty="0"/>
          </a:p>
          <a:p>
            <a:pPr marL="571500" lvl="0" indent="-457200">
              <a:buFont typeface="+mj-lt"/>
              <a:buAutoNum type="arabicPeriod"/>
            </a:pPr>
            <a:r>
              <a:rPr lang="en-US" sz="2800" b="1" dirty="0"/>
              <a:t>Induction</a:t>
            </a:r>
            <a:r>
              <a:rPr lang="en-US" sz="2800" dirty="0"/>
              <a:t>: results from charging without touching or making any direct contact </a:t>
            </a:r>
            <a:endParaRPr lang="en-US" sz="2800" dirty="0" smtClean="0"/>
          </a:p>
          <a:p>
            <a:pPr lvl="1"/>
            <a:r>
              <a:rPr lang="en-US" sz="2600" dirty="0" smtClean="0"/>
              <a:t>creates </a:t>
            </a:r>
            <a:r>
              <a:rPr lang="en-US" sz="2600" dirty="0"/>
              <a:t>areas of opposite charge on the </a:t>
            </a:r>
            <a:r>
              <a:rPr lang="en-US" sz="2600" dirty="0" smtClean="0"/>
              <a:t>objects</a:t>
            </a:r>
            <a:endParaRPr lang="en-CA" sz="26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573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Conduction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08912" cy="3240360"/>
          </a:xfrm>
        </p:spPr>
        <p:txBody>
          <a:bodyPr>
            <a:noAutofit/>
          </a:bodyPr>
          <a:lstStyle/>
          <a:p>
            <a:r>
              <a:rPr lang="en-CA" sz="4000" dirty="0" smtClean="0"/>
              <a:t>Occurs when objects touch and an electric charge is transferred from one object to the other.</a:t>
            </a:r>
          </a:p>
          <a:p>
            <a:pPr lvl="1"/>
            <a:r>
              <a:rPr lang="en-CA" sz="4000" dirty="0" smtClean="0"/>
              <a:t>Ex. When you walk across a carpet and get a spark by touching a metal doorknob, you are transferring some of your charge to the doorknob.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858218"/>
          </a:xfrm>
        </p:spPr>
        <p:txBody>
          <a:bodyPr/>
          <a:lstStyle/>
          <a:p>
            <a:r>
              <a:rPr lang="en-US" sz="4000" i="1" dirty="0"/>
              <a:t>Charging by Conduction (contact)</a:t>
            </a:r>
            <a:endParaRPr lang="en-CA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686786"/>
            <a:ext cx="3672408" cy="28304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neutral metal sphere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6632"/>
            <a:ext cx="4012679" cy="619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3960440" cy="496855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a negatively charged bar</a:t>
            </a:r>
            <a:r>
              <a:rPr lang="en-CA" sz="3200" dirty="0" smtClean="0"/>
              <a:t> </a:t>
            </a:r>
            <a:r>
              <a:rPr lang="en-US" sz="3200" dirty="0" smtClean="0"/>
              <a:t>contacts the sphere, some of the extra</a:t>
            </a:r>
            <a:r>
              <a:rPr lang="en-CA" sz="3200" dirty="0" smtClean="0"/>
              <a:t> </a:t>
            </a:r>
            <a:r>
              <a:rPr lang="en-US" sz="3200" dirty="0" smtClean="0"/>
              <a:t>electrons move to the sphere, giving</a:t>
            </a:r>
            <a:r>
              <a:rPr lang="en-CA" sz="3200" dirty="0" smtClean="0"/>
              <a:t> </a:t>
            </a:r>
            <a:r>
              <a:rPr lang="en-US" sz="3200" dirty="0" smtClean="0"/>
              <a:t>it a negative charge.</a:t>
            </a:r>
            <a:endParaRPr lang="en-C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31955"/>
            <a:ext cx="4359428" cy="633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Induction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848872" cy="5544616"/>
          </a:xfrm>
        </p:spPr>
        <p:txBody>
          <a:bodyPr>
            <a:normAutofit/>
          </a:bodyPr>
          <a:lstStyle/>
          <a:p>
            <a:r>
              <a:rPr lang="en-CA" sz="3200" dirty="0" smtClean="0"/>
              <a:t>When objects are charged without touching or making any direct contact</a:t>
            </a:r>
          </a:p>
          <a:p>
            <a:r>
              <a:rPr lang="en-CA" sz="3200" dirty="0"/>
              <a:t>IF we bring a charged object near to a neutral object, we can induce a charge in the neutral object because electrons move to get farther away from other electrons or closer to protons.</a:t>
            </a:r>
          </a:p>
          <a:p>
            <a:pPr lvl="1"/>
            <a:r>
              <a:rPr lang="en-CA" sz="2800" dirty="0" smtClean="0"/>
              <a:t>Ex. Build-up of dust on a TV screen</a:t>
            </a:r>
            <a:endParaRPr lang="en-CA" sz="2800" dirty="0"/>
          </a:p>
        </p:txBody>
      </p:sp>
      <p:pic>
        <p:nvPicPr>
          <p:cNvPr id="5122" name="Picture 2" descr="C:\Documents and Settings\gill_narinder\Local Settings\Temporary Internet Files\Content.IE5\UOOZLV4W\MC9002321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6351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20" y="476672"/>
            <a:ext cx="4978896" cy="1143000"/>
          </a:xfrm>
        </p:spPr>
        <p:txBody>
          <a:bodyPr/>
          <a:lstStyle/>
          <a:p>
            <a:r>
              <a:rPr lang="en-US" i="1" dirty="0" smtClean="0"/>
              <a:t>Charging by Induction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578" y="332656"/>
            <a:ext cx="43939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1916832"/>
            <a:ext cx="3643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dirty="0" smtClean="0"/>
              <a:t>What happens when a negatively charged bar comes near the sphere?</a:t>
            </a:r>
            <a:endParaRPr lang="en-CA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3960440" cy="5040560"/>
          </a:xfrm>
        </p:spPr>
        <p:txBody>
          <a:bodyPr>
            <a:noAutofit/>
          </a:bodyPr>
          <a:lstStyle/>
          <a:p>
            <a:r>
              <a:rPr lang="en-CA" sz="4000" dirty="0" smtClean="0"/>
              <a:t>the charge on the bar causes, or </a:t>
            </a:r>
            <a:r>
              <a:rPr lang="en-CA" sz="4000" dirty="0" smtClean="0">
                <a:solidFill>
                  <a:srgbClr val="FF0000"/>
                </a:solidFill>
              </a:rPr>
              <a:t>induces</a:t>
            </a:r>
            <a:r>
              <a:rPr lang="en-CA" sz="4000" dirty="0" smtClean="0"/>
              <a:t>, the electrons on the sphere to change their position.</a:t>
            </a:r>
            <a:endParaRPr lang="en-CA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357718" cy="650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Charging by Friction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6264696" cy="511256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When 2 objects are rubbed  together.</a:t>
            </a:r>
          </a:p>
          <a:p>
            <a:pPr marL="708660" lvl="2">
              <a:buClr>
                <a:schemeClr val="accent1"/>
              </a:buClr>
            </a:pPr>
            <a:r>
              <a:rPr lang="en-CA" sz="2800" dirty="0"/>
              <a:t>Ex. Electric charge built up on clothes as they tumble against each other in a dryer.</a:t>
            </a:r>
          </a:p>
          <a:p>
            <a:pPr marL="342900" lvl="1">
              <a:buClr>
                <a:schemeClr val="accent1"/>
              </a:buClr>
            </a:pPr>
            <a:r>
              <a:rPr lang="en-CA" sz="3200" dirty="0" smtClean="0"/>
              <a:t>Friction </a:t>
            </a:r>
            <a:r>
              <a:rPr lang="en-CA" sz="3200" dirty="0"/>
              <a:t>causes electric charges  to be transferred from one object to another.</a:t>
            </a:r>
          </a:p>
          <a:p>
            <a:endParaRPr lang="en-CA" sz="3200" dirty="0" smtClean="0"/>
          </a:p>
          <a:p>
            <a:pPr lvl="1"/>
            <a:endParaRPr lang="en-CA" sz="3200" dirty="0" smtClean="0"/>
          </a:p>
        </p:txBody>
      </p:sp>
      <p:pic>
        <p:nvPicPr>
          <p:cNvPr id="6146" name="Picture 2" descr="C:\Documents and Settings\gill_narinder\Local Settings\Temporary Internet Files\Content.IE5\UOOZLV4W\MC9002809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04" y="116632"/>
            <a:ext cx="295682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20000" cy="1143000"/>
          </a:xfrm>
        </p:spPr>
        <p:txBody>
          <a:bodyPr/>
          <a:lstStyle/>
          <a:p>
            <a:r>
              <a:rPr lang="en-US" sz="4000" dirty="0"/>
              <a:t>9.1 Types of Electric </a:t>
            </a:r>
            <a:r>
              <a:rPr lang="en-US" sz="4000" dirty="0" smtClean="0"/>
              <a:t>Charge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7536"/>
            <a:ext cx="8424936" cy="4911824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The effects of static electricity are all around you </a:t>
            </a:r>
            <a:endParaRPr lang="en-US" sz="2400" dirty="0" smtClean="0"/>
          </a:p>
          <a:p>
            <a:pPr lvl="1"/>
            <a:r>
              <a:rPr lang="en-US" sz="2400" dirty="0" smtClean="0"/>
              <a:t>e.g</a:t>
            </a:r>
            <a:r>
              <a:rPr lang="en-US" sz="2400" dirty="0"/>
              <a:t>. clothes from dryer, lightning, shocks from metal </a:t>
            </a:r>
            <a:r>
              <a:rPr lang="en-US" sz="2400" dirty="0" smtClean="0"/>
              <a:t>doors</a:t>
            </a:r>
            <a:endParaRPr lang="en-CA" sz="2400" dirty="0"/>
          </a:p>
          <a:p>
            <a:pPr lvl="0"/>
            <a:r>
              <a:rPr lang="en-US" sz="2400" dirty="0"/>
              <a:t>A </a:t>
            </a:r>
            <a:r>
              <a:rPr lang="en-US" sz="2400" b="1" dirty="0"/>
              <a:t>static charge</a:t>
            </a:r>
            <a:r>
              <a:rPr lang="en-US" sz="2400" dirty="0"/>
              <a:t> is an electric charge that is stationary (not moving).</a:t>
            </a:r>
            <a:endParaRPr lang="en-CA" sz="2400" dirty="0"/>
          </a:p>
          <a:p>
            <a:pPr lvl="0"/>
            <a:r>
              <a:rPr lang="en-US" sz="2400" dirty="0"/>
              <a:t>Eventually static charges are </a:t>
            </a:r>
            <a:r>
              <a:rPr lang="en-US" sz="2400" b="1" dirty="0"/>
              <a:t>discharged</a:t>
            </a:r>
            <a:r>
              <a:rPr lang="en-US" sz="2400" dirty="0"/>
              <a:t>, or lost, to other objects or to the air. </a:t>
            </a:r>
            <a:endParaRPr lang="en-CA" sz="2400" dirty="0"/>
          </a:p>
          <a:p>
            <a:pPr lvl="0"/>
            <a:r>
              <a:rPr lang="en-US" sz="2400" dirty="0"/>
              <a:t>The study of static electric charge is called </a:t>
            </a:r>
            <a:r>
              <a:rPr lang="en-US" sz="2400" b="1" dirty="0"/>
              <a:t>electrostatics</a:t>
            </a:r>
            <a:r>
              <a:rPr lang="en-US" sz="2400" dirty="0"/>
              <a:t>. </a:t>
            </a:r>
            <a:endParaRPr lang="en-CA" sz="2400" dirty="0"/>
          </a:p>
          <a:p>
            <a:pPr lvl="0"/>
            <a:r>
              <a:rPr lang="en-US" sz="2400" dirty="0"/>
              <a:t>We cannot see electric charge directly. </a:t>
            </a:r>
            <a:endParaRPr lang="en-US" sz="2400" dirty="0" smtClean="0"/>
          </a:p>
          <a:p>
            <a:pPr lvl="0"/>
            <a:r>
              <a:rPr lang="en-US" sz="2400" dirty="0" smtClean="0"/>
              <a:t>Instead</a:t>
            </a:r>
            <a:r>
              <a:rPr lang="en-US" sz="2400" dirty="0"/>
              <a:t>, we observe its effects </a:t>
            </a:r>
            <a:endParaRPr lang="en-US" sz="2400" dirty="0" smtClean="0"/>
          </a:p>
          <a:p>
            <a:pPr lvl="1"/>
            <a:r>
              <a:rPr lang="en-US" sz="2400" dirty="0" smtClean="0"/>
              <a:t>e.g</a:t>
            </a:r>
            <a:r>
              <a:rPr lang="en-US" sz="2400" dirty="0"/>
              <a:t>. lightning is a discharge of static </a:t>
            </a:r>
            <a:r>
              <a:rPr lang="en-US" sz="2400" dirty="0" smtClean="0"/>
              <a:t>electricity </a:t>
            </a:r>
            <a:endParaRPr lang="en-CA" sz="2400" dirty="0"/>
          </a:p>
          <a:p>
            <a:endParaRPr lang="en-CA" sz="2400" dirty="0"/>
          </a:p>
        </p:txBody>
      </p:sp>
      <p:pic>
        <p:nvPicPr>
          <p:cNvPr id="1026" name="Picture 2" descr="bc9_u3c7_p2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24"/>
            <a:ext cx="25273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gill_narinder\Local Settings\Temporary Internet Files\Content.IE5\4AGWUE2A\MC90044040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84" y="465313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9.3 Insulators </a:t>
            </a:r>
            <a:r>
              <a:rPr lang="en-US" dirty="0"/>
              <a:t>and </a:t>
            </a:r>
            <a:r>
              <a:rPr lang="en-US" dirty="0" smtClean="0"/>
              <a:t>Conductors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8424936" cy="5472608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</a:t>
            </a:r>
            <a:r>
              <a:rPr lang="en-US" sz="2400" dirty="0"/>
              <a:t>materials are able to acquire electrical charges that stay on them for some time. </a:t>
            </a:r>
            <a:endParaRPr lang="en-CA" sz="2400" dirty="0"/>
          </a:p>
          <a:p>
            <a:pPr lvl="0"/>
            <a:r>
              <a:rPr lang="en-US" sz="2400" dirty="0"/>
              <a:t>These materials are called </a:t>
            </a:r>
            <a:r>
              <a:rPr lang="en-US" sz="2400" b="1" dirty="0"/>
              <a:t>insulators</a:t>
            </a:r>
            <a:r>
              <a:rPr lang="en-US" sz="2400" dirty="0"/>
              <a:t>.</a:t>
            </a:r>
            <a:endParaRPr lang="en-CA" sz="2400" dirty="0"/>
          </a:p>
          <a:p>
            <a:pPr lvl="0"/>
            <a:r>
              <a:rPr lang="en-US" sz="2400" dirty="0"/>
              <a:t>Insulators are substances in which the electrons are so tightly bound to the atoms making up the material that they are not free to move to a </a:t>
            </a:r>
            <a:r>
              <a:rPr lang="en-US" sz="2400" dirty="0" smtClean="0"/>
              <a:t>neighboring </a:t>
            </a:r>
            <a:r>
              <a:rPr lang="en-US" sz="2400" dirty="0"/>
              <a:t>atom. </a:t>
            </a:r>
            <a:endParaRPr lang="en-US" sz="2400" dirty="0" smtClean="0"/>
          </a:p>
          <a:p>
            <a:pPr lvl="1"/>
            <a:r>
              <a:rPr lang="en-US" sz="2400" dirty="0" smtClean="0"/>
              <a:t>E.g</a:t>
            </a:r>
            <a:r>
              <a:rPr lang="en-US" sz="2400" dirty="0"/>
              <a:t>. plastic</a:t>
            </a:r>
            <a:endParaRPr lang="en-CA" sz="2400" dirty="0"/>
          </a:p>
          <a:p>
            <a:pPr lvl="0"/>
            <a:r>
              <a:rPr lang="en-US" sz="2400" dirty="0"/>
              <a:t>Other materials, called </a:t>
            </a:r>
            <a:r>
              <a:rPr lang="en-US" sz="2400" b="1" dirty="0"/>
              <a:t>conductors</a:t>
            </a:r>
            <a:r>
              <a:rPr lang="en-US" sz="2400" dirty="0"/>
              <a:t>, allow electrons to flow freely from one atom to another E.g. metals</a:t>
            </a:r>
            <a:endParaRPr lang="en-CA" sz="2400" dirty="0"/>
          </a:p>
          <a:p>
            <a:pPr lvl="1"/>
            <a:r>
              <a:rPr lang="en-US" sz="2400" dirty="0"/>
              <a:t>See Table 1 (p. 282) for examples of insulators, conductors and semiconductors</a:t>
            </a:r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669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Metal-Leaf </a:t>
            </a:r>
            <a:r>
              <a:rPr lang="en-US" dirty="0" smtClean="0"/>
              <a:t>Electroscope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184576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  <a:r>
              <a:rPr lang="en-US" dirty="0" smtClean="0"/>
              <a:t>Used </a:t>
            </a:r>
            <a:r>
              <a:rPr lang="en-US" dirty="0"/>
              <a:t>to determine the presence of electric charges.</a:t>
            </a:r>
            <a:endParaRPr lang="en-CA" dirty="0"/>
          </a:p>
          <a:p>
            <a:pPr lvl="0"/>
            <a:r>
              <a:rPr lang="en-US" dirty="0"/>
              <a:t>When a negatively charged strip is brought near the electroscope, it induces a separation of charge. </a:t>
            </a:r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ball on the top of the electroscope becomes positively charged and the two leaves become negatively charged. </a:t>
            </a:r>
            <a:endParaRPr lang="en-US" dirty="0" smtClean="0"/>
          </a:p>
          <a:p>
            <a:pPr lvl="0"/>
            <a:r>
              <a:rPr lang="en-US" dirty="0" smtClean="0"/>
              <a:t>Since </a:t>
            </a:r>
            <a:r>
              <a:rPr lang="en-US" dirty="0"/>
              <a:t>the two leaves have the same charge, they repel each other and spread out.</a:t>
            </a:r>
            <a:endParaRPr lang="en-CA" dirty="0"/>
          </a:p>
          <a:p>
            <a:pPr lvl="0"/>
            <a:r>
              <a:rPr lang="en-US" dirty="0"/>
              <a:t>When the charged object is removed, there is no longer and induced separation of charge and the leaves return to their original position. 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 descr="bc9_u3c7_p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29069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5022256" cy="5376664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To ensure the electroscope is neutral, all excess charges need to be removed, or discharged, by grounding it.  </a:t>
            </a:r>
            <a:endParaRPr lang="en-CA" sz="2400" dirty="0"/>
          </a:p>
          <a:p>
            <a:pPr lvl="0"/>
            <a:r>
              <a:rPr lang="en-US" sz="2400" dirty="0"/>
              <a:t>An object is </a:t>
            </a:r>
            <a:r>
              <a:rPr lang="en-US" sz="2400" b="1" dirty="0"/>
              <a:t>grounded</a:t>
            </a:r>
            <a:r>
              <a:rPr lang="en-US" sz="2400" dirty="0"/>
              <a:t> if it is connected to Earth by a conductor.</a:t>
            </a:r>
            <a:endParaRPr lang="en-CA" sz="2400" dirty="0"/>
          </a:p>
          <a:p>
            <a:pPr lvl="0"/>
            <a:r>
              <a:rPr lang="en-US" sz="2400" dirty="0"/>
              <a:t>If a conductor has a sharp point, that area receives a greater concentration of charge. </a:t>
            </a:r>
            <a:endParaRPr lang="en-US" sz="2400" dirty="0" smtClean="0"/>
          </a:p>
          <a:p>
            <a:pPr lvl="0"/>
            <a:r>
              <a:rPr lang="en-US" sz="2400" dirty="0" smtClean="0"/>
              <a:t>This </a:t>
            </a:r>
            <a:r>
              <a:rPr lang="en-US" sz="2400" dirty="0"/>
              <a:t>is why lightning rods placed on the top of buildings have a pointed end. </a:t>
            </a:r>
            <a:endParaRPr lang="en-US" sz="2400" dirty="0" smtClean="0"/>
          </a:p>
          <a:p>
            <a:pPr lvl="0"/>
            <a:r>
              <a:rPr lang="en-US" sz="2400" dirty="0" smtClean="0"/>
              <a:t>A </a:t>
            </a:r>
            <a:r>
              <a:rPr lang="en-US" sz="2400" dirty="0"/>
              <a:t>conductor goes from the rod to the ground which prevents the lightning from going through the building.</a:t>
            </a:r>
            <a:endParaRPr lang="en-CA" sz="2400" dirty="0"/>
          </a:p>
          <a:p>
            <a:endParaRPr lang="en-C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92" y="974007"/>
            <a:ext cx="30003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32" y="594928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7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15" y="486960"/>
            <a:ext cx="27908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6765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495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5" y="2276872"/>
            <a:ext cx="2705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0" y="4869160"/>
            <a:ext cx="20859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9.4 Electric </a:t>
            </a:r>
            <a:r>
              <a:rPr lang="en-US" dirty="0" smtClean="0"/>
              <a:t>Force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3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9.4 Electric </a:t>
            </a:r>
            <a:r>
              <a:rPr lang="en-US" dirty="0"/>
              <a:t>Force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5832648" cy="4104456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The </a:t>
            </a:r>
            <a:r>
              <a:rPr lang="en-US" sz="2800" b="1" dirty="0"/>
              <a:t>Van de Graff generator</a:t>
            </a:r>
            <a:r>
              <a:rPr lang="en-US" sz="2800" dirty="0"/>
              <a:t> is a device that separates large quantities of electric charge. </a:t>
            </a:r>
            <a:endParaRPr lang="en-CA" sz="2800" dirty="0"/>
          </a:p>
          <a:p>
            <a:pPr lvl="0"/>
            <a:r>
              <a:rPr lang="en-US" sz="2800" dirty="0"/>
              <a:t>A charge (negative or positive) is transferred onto a moving belt at the base of the generator and is transferred off the belt onto the metal dome where they spread out across the outside </a:t>
            </a:r>
            <a:r>
              <a:rPr lang="en-US" sz="2800"/>
              <a:t>surface</a:t>
            </a:r>
            <a:r>
              <a:rPr lang="en-US" sz="2800" smtClean="0"/>
              <a:t>.</a:t>
            </a:r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01208"/>
            <a:ext cx="8388424" cy="1236214"/>
          </a:xfrm>
        </p:spPr>
        <p:txBody>
          <a:bodyPr>
            <a:normAutofit/>
          </a:bodyPr>
          <a:lstStyle/>
          <a:p>
            <a:pPr lvl="0"/>
            <a:r>
              <a:rPr lang="en-US"/>
              <a:t>Can produce very large electric charges which can be used to investigate electric forces.</a:t>
            </a:r>
            <a:endParaRPr lang="en-CA" dirty="0"/>
          </a:p>
          <a:p>
            <a:endParaRPr lang="en-CA" dirty="0"/>
          </a:p>
        </p:txBody>
      </p:sp>
      <p:pic>
        <p:nvPicPr>
          <p:cNvPr id="7170" name="Picture 2" descr="C:\Documents and Settings\gill_narinder\Local Settings\Temporary Internet Files\Content.IE5\4AGWUE2A\MC9002328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889189" cy="35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Van de Graff</a:t>
            </a:r>
            <a:endParaRPr lang="en-CA" dirty="0"/>
          </a:p>
        </p:txBody>
      </p:sp>
      <p:pic>
        <p:nvPicPr>
          <p:cNvPr id="1026" name="Picture 2" descr="http://www.arborsci.com/Vandegraaff/vdg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77177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3815668" cy="656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352928" cy="6336704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The </a:t>
            </a:r>
            <a:r>
              <a:rPr lang="en-US" sz="3200" b="1" dirty="0"/>
              <a:t>electric force</a:t>
            </a:r>
            <a:r>
              <a:rPr lang="en-US" sz="3200" dirty="0"/>
              <a:t> (aka electrostatic force) is the force that exists between static charges.</a:t>
            </a:r>
            <a:endParaRPr lang="en-CA" sz="3200" dirty="0"/>
          </a:p>
          <a:p>
            <a:pPr lvl="0"/>
            <a:r>
              <a:rPr lang="en-US" sz="3200" dirty="0"/>
              <a:t>It can either pull charges together (attraction) or push charges apart (repulsion)</a:t>
            </a:r>
            <a:endParaRPr lang="en-CA" sz="3200" dirty="0"/>
          </a:p>
          <a:p>
            <a:pPr lvl="0"/>
            <a:r>
              <a:rPr lang="en-US" sz="3200" dirty="0"/>
              <a:t>The strength of the electric force increases with increasing electric charge and decreases with increasing distance (</a:t>
            </a:r>
            <a:r>
              <a:rPr lang="en-US" sz="3200" b="1" dirty="0"/>
              <a:t>Coulomb’s Law</a:t>
            </a:r>
            <a:r>
              <a:rPr lang="en-US" sz="3200" dirty="0"/>
              <a:t>) </a:t>
            </a:r>
            <a:endParaRPr lang="en-CA" sz="3200" dirty="0"/>
          </a:p>
          <a:p>
            <a:pPr lvl="0"/>
            <a:r>
              <a:rPr lang="en-US" sz="3200" dirty="0"/>
              <a:t>The SI unit for size of the electric charge is called the </a:t>
            </a:r>
            <a:r>
              <a:rPr lang="en-US" sz="3200" b="1" dirty="0"/>
              <a:t>Coulomb</a:t>
            </a:r>
            <a:r>
              <a:rPr lang="en-US" sz="3200" dirty="0"/>
              <a:t> (</a:t>
            </a:r>
            <a:r>
              <a:rPr lang="en-US" sz="3200" b="1" dirty="0"/>
              <a:t>C</a:t>
            </a:r>
            <a:r>
              <a:rPr lang="en-US" sz="3200" dirty="0" smtClean="0"/>
              <a:t>)</a:t>
            </a:r>
          </a:p>
          <a:p>
            <a:pPr lvl="1"/>
            <a:r>
              <a:rPr lang="en-CA" sz="3200" b="1" dirty="0"/>
              <a:t>Q</a:t>
            </a:r>
            <a:r>
              <a:rPr lang="en-CA" sz="3200" dirty="0"/>
              <a:t>: is the symbol for </a:t>
            </a:r>
            <a:r>
              <a:rPr lang="en-CA" sz="3200" dirty="0" smtClean="0"/>
              <a:t>charge</a:t>
            </a:r>
            <a:endParaRPr lang="en-CA" sz="30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803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9.5 Applications of Static </a:t>
            </a:r>
            <a:r>
              <a:rPr lang="en-US" sz="4400" dirty="0" smtClean="0"/>
              <a:t>Electricity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997152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There are several applications of static electricity such as </a:t>
            </a:r>
            <a:endParaRPr lang="en-US" sz="2800" dirty="0" smtClean="0"/>
          </a:p>
          <a:p>
            <a:pPr lvl="1"/>
            <a:r>
              <a:rPr lang="en-US" sz="2800" dirty="0" smtClean="0"/>
              <a:t>Lightning</a:t>
            </a:r>
          </a:p>
          <a:p>
            <a:pPr lvl="1"/>
            <a:r>
              <a:rPr lang="en-US" sz="2800" dirty="0" smtClean="0"/>
              <a:t>laser printers</a:t>
            </a:r>
          </a:p>
          <a:p>
            <a:pPr lvl="1"/>
            <a:r>
              <a:rPr lang="en-US" sz="2800" dirty="0" smtClean="0"/>
              <a:t>fabric </a:t>
            </a:r>
            <a:r>
              <a:rPr lang="en-US" sz="2800" dirty="0"/>
              <a:t>softener sheets and static </a:t>
            </a:r>
            <a:r>
              <a:rPr lang="en-US" sz="2800" dirty="0" smtClean="0"/>
              <a:t>cling</a:t>
            </a:r>
          </a:p>
          <a:p>
            <a:pPr lvl="1"/>
            <a:r>
              <a:rPr lang="en-US" sz="2800" dirty="0" smtClean="0"/>
              <a:t>electrostatic </a:t>
            </a:r>
            <a:r>
              <a:rPr lang="en-US" sz="2800" dirty="0"/>
              <a:t>precipitators</a:t>
            </a:r>
            <a:endParaRPr lang="en-CA" sz="2800" dirty="0"/>
          </a:p>
        </p:txBody>
      </p:sp>
      <p:pic>
        <p:nvPicPr>
          <p:cNvPr id="5122" name="Picture 2" descr="bc9_u3c7_p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48913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Electric Charge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4536504" cy="4464496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Benjamin Franklin showed that lightning is a form of electricity by flying a kite during a thunderstorm.</a:t>
            </a:r>
            <a:endParaRPr lang="en-CA" sz="2800" dirty="0"/>
          </a:p>
          <a:p>
            <a:pPr lvl="0"/>
            <a:r>
              <a:rPr lang="en-US" sz="2800" dirty="0"/>
              <a:t>Because of experiments by Franklin and others, it was determined that there are two types of </a:t>
            </a:r>
            <a:r>
              <a:rPr lang="en-US" sz="2800" dirty="0" smtClean="0"/>
              <a:t>charges: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positive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negative</a:t>
            </a:r>
            <a:r>
              <a:rPr lang="en-US" sz="2800" dirty="0" smtClean="0"/>
              <a:t>.</a:t>
            </a:r>
            <a:endParaRPr lang="en-C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07504" y="5589240"/>
            <a:ext cx="8042275" cy="969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An </a:t>
            </a:r>
            <a:r>
              <a:rPr lang="en-US" sz="2800" dirty="0"/>
              <a:t>object without any charge is </a:t>
            </a:r>
            <a:r>
              <a:rPr lang="en-US" sz="2800" b="1" dirty="0">
                <a:solidFill>
                  <a:srgbClr val="FF0000"/>
                </a:solidFill>
              </a:rPr>
              <a:t>neutral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(0</a:t>
            </a:r>
            <a:r>
              <a:rPr lang="en-US" sz="2800" dirty="0" smtClean="0"/>
              <a:t>).</a:t>
            </a:r>
            <a:endParaRPr lang="en-CA" sz="2800" dirty="0"/>
          </a:p>
        </p:txBody>
      </p:sp>
      <p:pic>
        <p:nvPicPr>
          <p:cNvPr id="4" name="Picture 3" descr="bc9_u3c7_p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5373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Atomic Structure and Electric </a:t>
            </a:r>
            <a:r>
              <a:rPr lang="en-US" sz="3600" dirty="0" smtClean="0"/>
              <a:t>Charge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2618" y="1230807"/>
            <a:ext cx="5915000" cy="3404976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Recall </a:t>
            </a:r>
            <a:r>
              <a:rPr lang="en-US" sz="2400" dirty="0"/>
              <a:t>from chemistry that all matter is made up of tiny particles called atoms. </a:t>
            </a:r>
            <a:endParaRPr lang="en-CA" sz="2400" dirty="0"/>
          </a:p>
          <a:p>
            <a:pPr lvl="1"/>
            <a:r>
              <a:rPr lang="en-US" dirty="0"/>
              <a:t>Three smaller (subatomic) particles make up the atom: protons, neutrons and electrons. </a:t>
            </a:r>
            <a:endParaRPr lang="en-CA" dirty="0"/>
          </a:p>
          <a:p>
            <a:pPr lvl="0"/>
            <a:r>
              <a:rPr lang="en-US" sz="2400" dirty="0"/>
              <a:t>Protons and neutrons are strongly attached to the nucleus but electrons are outside of the nucleus are can be easily added or removed.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5157192"/>
            <a:ext cx="7776864" cy="132932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Therefore, whether an object develops a negative or positive charge is due to whether it gains (-) or loses (+) electrons.</a:t>
            </a:r>
            <a:endParaRPr lang="en-CA" dirty="0"/>
          </a:p>
          <a:p>
            <a:endParaRPr lang="en-CA" dirty="0"/>
          </a:p>
        </p:txBody>
      </p:sp>
      <p:pic>
        <p:nvPicPr>
          <p:cNvPr id="3074" name="Picture 2" descr="bc9_u3c7_p250_fig7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6559"/>
            <a:ext cx="291730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Electric </a:t>
            </a:r>
            <a:r>
              <a:rPr lang="en-US" dirty="0" smtClean="0"/>
              <a:t>Charges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8" y="1196752"/>
            <a:ext cx="4978849" cy="5184576"/>
          </a:xfrm>
        </p:spPr>
        <p:txBody>
          <a:bodyPr>
            <a:noAutofit/>
          </a:bodyPr>
          <a:lstStyle/>
          <a:p>
            <a:r>
              <a:rPr lang="en-CA" sz="2800" dirty="0" smtClean="0"/>
              <a:t>The law of electric charges states that “like charges repel and unlike charges attract”</a:t>
            </a:r>
          </a:p>
          <a:p>
            <a:pPr lvl="0"/>
            <a:r>
              <a:rPr lang="en-CA" sz="2800" dirty="0" smtClean="0"/>
              <a:t>Two positive objects push away from </a:t>
            </a:r>
            <a:r>
              <a:rPr lang="en-CA" sz="2800" dirty="0" err="1" smtClean="0"/>
              <a:t>eachother</a:t>
            </a:r>
            <a:endParaRPr lang="en-CA" sz="2800" dirty="0" smtClean="0"/>
          </a:p>
          <a:p>
            <a:pPr lvl="0"/>
            <a:r>
              <a:rPr lang="en-CA" sz="2800" dirty="0" smtClean="0"/>
              <a:t>Two negative objects push away from </a:t>
            </a:r>
            <a:r>
              <a:rPr lang="en-CA" sz="2800" dirty="0" err="1" smtClean="0"/>
              <a:t>eachother</a:t>
            </a:r>
            <a:endParaRPr lang="en-CA" sz="2800" dirty="0" smtClean="0"/>
          </a:p>
          <a:p>
            <a:pPr lvl="0"/>
            <a:r>
              <a:rPr lang="en-CA" sz="2800" dirty="0" smtClean="0"/>
              <a:t>One positive and one negative will attract </a:t>
            </a:r>
            <a:r>
              <a:rPr lang="en-CA" sz="2800" dirty="0" err="1" smtClean="0"/>
              <a:t>eachother</a:t>
            </a:r>
            <a:endParaRPr lang="en-CA" sz="2800" dirty="0" smtClean="0"/>
          </a:p>
          <a:p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1576"/>
            <a:ext cx="38004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43" y="2852936"/>
            <a:ext cx="43719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45" y="4973204"/>
            <a:ext cx="42957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>
                <a:solidFill>
                  <a:schemeClr val="tx2">
                    <a:satMod val="200000"/>
                  </a:schemeClr>
                </a:solidFill>
              </a:rPr>
              <a:t>Exercise: Fun with </a:t>
            </a:r>
            <a:r>
              <a:rPr lang="en-US" sz="4800" dirty="0" smtClean="0">
                <a:solidFill>
                  <a:schemeClr val="tx2">
                    <a:satMod val="200000"/>
                  </a:schemeClr>
                </a:solidFill>
              </a:rPr>
              <a:t>Tape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87824" y="5517232"/>
            <a:ext cx="4923613" cy="883568"/>
          </a:xfrm>
        </p:spPr>
        <p:txBody>
          <a:bodyPr>
            <a:normAutofit/>
          </a:bodyPr>
          <a:lstStyle/>
          <a:p>
            <a:r>
              <a:rPr lang="en-CA" b="1" dirty="0" smtClean="0"/>
              <a:t>Place 2 pieces of tape on your table and label the bottom ‘B’ for base</a:t>
            </a:r>
            <a:endParaRPr lang="en-CA" b="1" dirty="0"/>
          </a:p>
        </p:txBody>
      </p:sp>
      <p:pic>
        <p:nvPicPr>
          <p:cNvPr id="6" name="Picture 3" descr="Scotch-Tape-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72669"/>
            <a:ext cx="2958682" cy="23762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3724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1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pic>
        <p:nvPicPr>
          <p:cNvPr id="5" name="Picture 4" descr="tap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0801"/>
            <a:ext cx="6221247" cy="3656062"/>
          </a:xfrm>
          <a:prstGeom prst="rect">
            <a:avLst/>
          </a:prstGeom>
          <a:noFill/>
        </p:spPr>
      </p:pic>
      <p:pic>
        <p:nvPicPr>
          <p:cNvPr id="6" name="Picture 3" descr="Scotch-Tape-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72669"/>
            <a:ext cx="295868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2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p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5895975" cy="3019425"/>
          </a:xfrm>
          <a:prstGeom prst="rect">
            <a:avLst/>
          </a:prstGeom>
          <a:noFill/>
        </p:spPr>
      </p:pic>
      <p:pic>
        <p:nvPicPr>
          <p:cNvPr id="5" name="Picture 3" descr="Scotch-Tape-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04900"/>
            <a:ext cx="3879960" cy="3116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7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Static Electric Charge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7101623" cy="554461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An amber rod develops a negative charge when rubbed with wool or fur.</a:t>
            </a:r>
          </a:p>
          <a:p>
            <a:r>
              <a:rPr lang="en-CA" dirty="0" smtClean="0"/>
              <a:t>A plastic rod develops a positive charge when rubbed with cotton</a:t>
            </a:r>
          </a:p>
          <a:p>
            <a:r>
              <a:rPr lang="en-CA" dirty="0" smtClean="0"/>
              <a:t>When objects are rubbed against each other, they can transfer charge from one to another </a:t>
            </a:r>
          </a:p>
          <a:p>
            <a:pPr lvl="1"/>
            <a:r>
              <a:rPr lang="en-CA" dirty="0" smtClean="0"/>
              <a:t>only electrons move around – not protons</a:t>
            </a:r>
          </a:p>
          <a:p>
            <a:r>
              <a:rPr lang="en-CA" dirty="0" smtClean="0"/>
              <a:t>Some materials are more likely than others to give up electrons.</a:t>
            </a:r>
          </a:p>
          <a:p>
            <a:pPr lvl="1"/>
            <a:r>
              <a:rPr lang="en-US" dirty="0" smtClean="0"/>
              <a:t>Ex. When </a:t>
            </a:r>
            <a:r>
              <a:rPr lang="en-US" dirty="0"/>
              <a:t>acetate (a type of plastic used in overhead transparencies) is rubbed with paper, the acetate develops a </a:t>
            </a:r>
            <a:r>
              <a:rPr lang="en-US" b="1" dirty="0"/>
              <a:t>positive</a:t>
            </a:r>
            <a:r>
              <a:rPr lang="en-US" dirty="0"/>
              <a:t> (+) charge and the paper develops a </a:t>
            </a:r>
            <a:r>
              <a:rPr lang="en-US" b="1" dirty="0"/>
              <a:t>negative</a:t>
            </a:r>
            <a:r>
              <a:rPr lang="en-US" dirty="0"/>
              <a:t> (-) charge. </a:t>
            </a:r>
            <a:endParaRPr lang="en-US" dirty="0" smtClean="0"/>
          </a:p>
          <a:p>
            <a:pPr lvl="1"/>
            <a:r>
              <a:rPr lang="en-CA" dirty="0"/>
              <a:t>Example: if rubber was rubbed with silk...silk is more likely to lose electrons so it would become </a:t>
            </a:r>
            <a:r>
              <a:rPr lang="en-CA" b="1" dirty="0"/>
              <a:t>positively</a:t>
            </a:r>
            <a:r>
              <a:rPr lang="en-CA" dirty="0"/>
              <a:t> charged, giving electrons to the rubber and making it </a:t>
            </a:r>
            <a:r>
              <a:rPr lang="en-CA" b="1" dirty="0"/>
              <a:t>negatively</a:t>
            </a:r>
            <a:r>
              <a:rPr lang="en-CA" dirty="0"/>
              <a:t> charged</a:t>
            </a:r>
            <a:r>
              <a:rPr lang="en-CA" dirty="0" smtClean="0"/>
              <a:t>.</a:t>
            </a:r>
            <a:endParaRPr lang="en-US" dirty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050" name="Picture 2" descr="C:\Documents and Settings\gill_narinder\Local Settings\Temporary Internet Files\Content.IE5\PC1XE12U\MC9004136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75" y="1052736"/>
            <a:ext cx="2008531" cy="14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gill_narinder\Local Settings\Temporary Internet Files\Content.IE5\PC1XE12U\MC9003839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18" y="3933056"/>
            <a:ext cx="1847088" cy="15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1184</Words>
  <Application>Microsoft Office PowerPoint</Application>
  <PresentationFormat>On-screen Show (4:3)</PresentationFormat>
  <Paragraphs>104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PowerPoint Presentation</vt:lpstr>
      <vt:lpstr>9.1 Types of Electric Charge</vt:lpstr>
      <vt:lpstr>Types of Electric Charge</vt:lpstr>
      <vt:lpstr>Atomic Structure and Electric Charge</vt:lpstr>
      <vt:lpstr>Laws of Electric Charges</vt:lpstr>
      <vt:lpstr>Exercise: Fun with Tape</vt:lpstr>
      <vt:lpstr>PowerPoint Presentation</vt:lpstr>
      <vt:lpstr>PowerPoint Presentation</vt:lpstr>
      <vt:lpstr>Static Electric Charge</vt:lpstr>
      <vt:lpstr>Pg. 276 Electrostatic series table</vt:lpstr>
      <vt:lpstr>Attraction of Neutral Objects to Charged Objects</vt:lpstr>
      <vt:lpstr>9.2 Friction, Conduction, and Induction</vt:lpstr>
      <vt:lpstr>Conduction </vt:lpstr>
      <vt:lpstr>Charging by Conduction (contact)</vt:lpstr>
      <vt:lpstr>PowerPoint Presentation</vt:lpstr>
      <vt:lpstr>Induction </vt:lpstr>
      <vt:lpstr>Charging by Induction </vt:lpstr>
      <vt:lpstr>PowerPoint Presentation</vt:lpstr>
      <vt:lpstr>Charging by Friction </vt:lpstr>
      <vt:lpstr>9.3 Insulators and Conductors</vt:lpstr>
      <vt:lpstr>A Metal-Leaf Electroscope</vt:lpstr>
      <vt:lpstr>PowerPoint Presentation</vt:lpstr>
      <vt:lpstr>PowerPoint Presentation</vt:lpstr>
      <vt:lpstr>9.4 Electric Force</vt:lpstr>
      <vt:lpstr>9.4 Electric Force</vt:lpstr>
      <vt:lpstr>Van de Graff</vt:lpstr>
      <vt:lpstr>PowerPoint Presentation</vt:lpstr>
      <vt:lpstr>9.5 Applications of Static Electricity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Nindi</dc:creator>
  <cp:lastModifiedBy>Narinder K Gill 01</cp:lastModifiedBy>
  <cp:revision>30</cp:revision>
  <dcterms:created xsi:type="dcterms:W3CDTF">2010-04-21T15:48:35Z</dcterms:created>
  <dcterms:modified xsi:type="dcterms:W3CDTF">2012-04-17T21:20:10Z</dcterms:modified>
</cp:coreProperties>
</file>