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57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58" r:id="rId15"/>
    <p:sldId id="274" r:id="rId16"/>
    <p:sldId id="259" r:id="rId17"/>
    <p:sldId id="273" r:id="rId18"/>
    <p:sldId id="275" r:id="rId19"/>
    <p:sldId id="260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F3DA53-8403-454D-9DFC-A801527CA3D7}" type="datetimeFigureOut">
              <a:rPr lang="en-CA" smtClean="0"/>
              <a:t>29/05/2012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DB1B8B-8AF0-46AF-9355-58380597374F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torontohydro.com/electricsystem/customer_care/new_customer/images/meter_reading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members.shaw.ca/FLYAWAYTOO/Schmath/math_you_need/meter_reading.gif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tbn1.google.com/images?q=tbn:9zcNJN9fyI7swM:http://www.tbhydro.on.ca/images/conservation/EnerguideLabel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366" y="1052736"/>
            <a:ext cx="2743200" cy="1981200"/>
          </a:xfrm>
        </p:spPr>
        <p:txBody>
          <a:bodyPr/>
          <a:lstStyle/>
          <a:p>
            <a:r>
              <a:rPr lang="en-CA" sz="2800" dirty="0" smtClean="0"/>
              <a:t>USING ELECTRICITY</a:t>
            </a:r>
            <a:br>
              <a:rPr lang="en-CA" sz="2800" dirty="0" smtClean="0"/>
            </a:br>
            <a:r>
              <a:rPr lang="en-CA" sz="2800" dirty="0" smtClean="0"/>
              <a:t>Chapter #11</a:t>
            </a:r>
            <a:endParaRPr lang="en-CA" sz="28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7" name="Picture 3" descr="C:\Documents and Settings\gill_narinder\Local Settings\Temporary Internet Files\Content.IE5\05W9NQNR\MP90018511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5796451" cy="390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8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POWER &amp;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Combining the two equations for power give us an equation that allows us to solve for time: </a:t>
            </a:r>
            <a:endParaRPr lang="en-US" dirty="0" smtClean="0"/>
          </a:p>
          <a:p>
            <a:pPr lvl="3"/>
            <a:r>
              <a:rPr lang="en-US" dirty="0" smtClean="0"/>
              <a:t>Energy </a:t>
            </a:r>
            <a:r>
              <a:rPr lang="en-US" dirty="0"/>
              <a:t>(joules) = voltage </a:t>
            </a:r>
            <a:r>
              <a:rPr lang="en-US" dirty="0" smtClean="0"/>
              <a:t>(V) </a:t>
            </a:r>
            <a:r>
              <a:rPr lang="en-US" dirty="0"/>
              <a:t>x current </a:t>
            </a: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) </a:t>
            </a:r>
            <a:r>
              <a:rPr lang="en-US" dirty="0"/>
              <a:t>x time </a:t>
            </a:r>
            <a:r>
              <a:rPr lang="en-US" dirty="0" smtClean="0"/>
              <a:t>(</a:t>
            </a:r>
            <a:r>
              <a:rPr lang="en-US" dirty="0"/>
              <a:t>s</a:t>
            </a:r>
            <a:r>
              <a:rPr lang="en-US" dirty="0" smtClean="0"/>
              <a:t>)</a:t>
            </a:r>
            <a:endParaRPr lang="en-CA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396731" y="3789040"/>
            <a:ext cx="2808312" cy="2376264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cxnSp>
        <p:nvCxnSpPr>
          <p:cNvPr id="12" name="Straight Connector 11"/>
          <p:cNvCxnSpPr>
            <a:stCxn id="4" idx="1"/>
            <a:endCxn id="4" idx="5"/>
          </p:cNvCxnSpPr>
          <p:nvPr/>
        </p:nvCxnSpPr>
        <p:spPr>
          <a:xfrm>
            <a:off x="4098809" y="4977172"/>
            <a:ext cx="1404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63797" y="4977172"/>
            <a:ext cx="0" cy="1188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11869" y="4977172"/>
            <a:ext cx="0" cy="1188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99701" y="4077072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	 </a:t>
            </a:r>
            <a:r>
              <a:rPr lang="en-CA" dirty="0" smtClean="0"/>
              <a:t>E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 V         I          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2411760" y="2897236"/>
            <a:ext cx="6048672" cy="6037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072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720568" cy="4800600"/>
          </a:xfrm>
        </p:spPr>
        <p:txBody>
          <a:bodyPr>
            <a:normAutofit/>
          </a:bodyPr>
          <a:lstStyle/>
          <a:p>
            <a:r>
              <a:rPr lang="en-US" sz="2400" dirty="0"/>
              <a:t>A light bulb has a current of 0.5 A when it </a:t>
            </a:r>
            <a:r>
              <a:rPr lang="en-US" sz="2400" dirty="0" smtClean="0"/>
              <a:t>is connected </a:t>
            </a:r>
            <a:r>
              <a:rPr lang="en-US" sz="2400" dirty="0"/>
              <a:t>to a 120 V household outlet. If the light is left on for </a:t>
            </a:r>
            <a:r>
              <a:rPr lang="en-US" sz="2400" dirty="0" smtClean="0"/>
              <a:t>30minutes</a:t>
            </a:r>
            <a:r>
              <a:rPr lang="en-US" sz="2400" dirty="0"/>
              <a:t>, how much electrical energy is used by the bulb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pPr marL="82296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E = </a:t>
            </a:r>
            <a:r>
              <a:rPr lang="en-US" sz="2400" dirty="0" err="1" smtClean="0">
                <a:solidFill>
                  <a:srgbClr val="FF0000"/>
                </a:solidFill>
              </a:rPr>
              <a:t>VIt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= (120 V)(0.5 A)(1800 sec)</a:t>
            </a:r>
          </a:p>
          <a:p>
            <a:pPr marL="82296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= 108,000 J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CA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332240" y="764031"/>
            <a:ext cx="2808312" cy="2376264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cxnSp>
        <p:nvCxnSpPr>
          <p:cNvPr id="5" name="Straight Connector 4"/>
          <p:cNvCxnSpPr>
            <a:stCxn id="4" idx="1"/>
            <a:endCxn id="4" idx="5"/>
          </p:cNvCxnSpPr>
          <p:nvPr/>
        </p:nvCxnSpPr>
        <p:spPr>
          <a:xfrm>
            <a:off x="7034318" y="1952163"/>
            <a:ext cx="1404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399306" y="1952163"/>
            <a:ext cx="0" cy="1188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47378" y="1952163"/>
            <a:ext cx="0" cy="1188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35210" y="1052063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	 </a:t>
            </a:r>
            <a:endParaRPr lang="en-CA" sz="2400" dirty="0" smtClean="0"/>
          </a:p>
          <a:p>
            <a:r>
              <a:rPr lang="en-CA" sz="2400" dirty="0" smtClean="0"/>
              <a:t>	  E</a:t>
            </a:r>
          </a:p>
          <a:p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/>
              <a:t> </a:t>
            </a:r>
            <a:r>
              <a:rPr lang="en-CA" sz="2400" dirty="0" smtClean="0"/>
              <a:t>    V       I       t</a:t>
            </a:r>
            <a:endParaRPr lang="en-CA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31840" y="278092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327194" y="2991055"/>
            <a:ext cx="364486" cy="442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7562" y="3500561"/>
            <a:ext cx="106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1800 sec.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691680" y="2991055"/>
            <a:ext cx="2880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21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effectLst/>
              </a:rPr>
              <a:t>11.4 Household Electrical Energy</a:t>
            </a:r>
            <a:endParaRPr lang="en-CA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32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7790" y="337756"/>
            <a:ext cx="7498080" cy="1143000"/>
          </a:xfrm>
        </p:spPr>
        <p:txBody>
          <a:bodyPr/>
          <a:lstStyle/>
          <a:p>
            <a:r>
              <a:rPr lang="en-CA" dirty="0" smtClean="0"/>
              <a:t>Electricity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87624" y="3386612"/>
            <a:ext cx="3384376" cy="2994716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Electric </a:t>
            </a:r>
            <a:r>
              <a:rPr lang="en-US" sz="3600" dirty="0"/>
              <a:t>meters measure and record the energy used.</a:t>
            </a:r>
            <a:endParaRPr lang="en-CA" sz="3600" dirty="0"/>
          </a:p>
          <a:p>
            <a:endParaRPr lang="en-CA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259632" y="1484784"/>
            <a:ext cx="7704856" cy="1800200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Electric companies don’t charge for power, they charge for the amount of energy used. </a:t>
            </a:r>
            <a:endParaRPr lang="en-CA" sz="3600" dirty="0"/>
          </a:p>
          <a:p>
            <a:endParaRPr lang="en-CA" sz="3600" dirty="0"/>
          </a:p>
        </p:txBody>
      </p:sp>
      <p:pic>
        <p:nvPicPr>
          <p:cNvPr id="6" name="Picture 2" descr="C:\Documents and Settings\gill_narinder\Local Settings\Temporary Internet Files\Content.IE5\BRT7TQNI\MP90039046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440" y="3501008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ocuments and Settings\gill_narinder\Local Settings\Temporary Internet Files\Content.IE5\05W9NQNR\MC9000555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088"/>
            <a:ext cx="1492337" cy="173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66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Electric meter Dials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Electric meters are read by alternating between clockwise (</a:t>
            </a:r>
            <a:r>
              <a:rPr lang="en-US" dirty="0" err="1"/>
              <a:t>cw</a:t>
            </a:r>
            <a:r>
              <a:rPr lang="en-US" dirty="0"/>
              <a:t>) and counterclockwise (</a:t>
            </a:r>
            <a:r>
              <a:rPr lang="en-US" dirty="0" err="1"/>
              <a:t>ccw</a:t>
            </a:r>
            <a:r>
              <a:rPr lang="en-US" dirty="0"/>
              <a:t>) </a:t>
            </a:r>
            <a:endParaRPr lang="en-CA" dirty="0"/>
          </a:p>
          <a:p>
            <a:pPr marL="82296" indent="0">
              <a:buNone/>
            </a:pPr>
            <a:endParaRPr lang="en-CA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CA" dirty="0"/>
          </a:p>
          <a:p>
            <a:pPr lvl="0"/>
            <a:r>
              <a:rPr lang="en-US" dirty="0"/>
              <a:t>This example reads </a:t>
            </a:r>
            <a:r>
              <a:rPr lang="en-US" dirty="0" smtClean="0">
                <a:solidFill>
                  <a:srgbClr val="FF0000"/>
                </a:solidFill>
              </a:rPr>
              <a:t>08925 kWh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pic>
        <p:nvPicPr>
          <p:cNvPr id="4" name="Picture 3" descr="http://www.torontohydro.com/electricsystem/customer_care/new_customer/images/meter_reading.gif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55576" y="2636912"/>
            <a:ext cx="795637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694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#4		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does the meter read?</a:t>
            </a:r>
          </a:p>
          <a:p>
            <a:pPr marL="82296" indent="0">
              <a:buNone/>
            </a:pPr>
            <a:endParaRPr lang="en-CA" dirty="0" smtClean="0">
              <a:solidFill>
                <a:srgbClr val="FF0000"/>
              </a:solidFill>
            </a:endParaRPr>
          </a:p>
          <a:p>
            <a:endParaRPr lang="en-CA" dirty="0">
              <a:solidFill>
                <a:srgbClr val="FF0000"/>
              </a:solidFill>
            </a:endParaRPr>
          </a:p>
          <a:p>
            <a:endParaRPr lang="en-CA" dirty="0" smtClean="0">
              <a:solidFill>
                <a:srgbClr val="FF0000"/>
              </a:solidFill>
            </a:endParaRPr>
          </a:p>
          <a:p>
            <a:endParaRPr lang="en-CA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CA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                         43231 </a:t>
            </a:r>
            <a:r>
              <a:rPr lang="en-CA" dirty="0">
                <a:solidFill>
                  <a:srgbClr val="FF0000"/>
                </a:solidFill>
              </a:rPr>
              <a:t>kWh</a:t>
            </a:r>
            <a:endParaRPr lang="en-CA" dirty="0"/>
          </a:p>
        </p:txBody>
      </p:sp>
      <p:pic>
        <p:nvPicPr>
          <p:cNvPr id="7" name="Content Placeholder 3" descr="http://www.members.shaw.ca/FLYAWAYTOO/Schmath/math_you_need/meter_reading.gif"/>
          <p:cNvPicPr>
            <a:picLocks/>
          </p:cNvPicPr>
          <p:nvPr/>
        </p:nvPicPr>
        <p:blipFill>
          <a:blip r:embed="rId2" r:link="rId3" cstate="print">
            <a:lum bright="-20000" contrast="20000"/>
          </a:blip>
          <a:stretch>
            <a:fillRect/>
          </a:stretch>
        </p:blipFill>
        <p:spPr bwMode="auto">
          <a:xfrm>
            <a:off x="1835695" y="1988840"/>
            <a:ext cx="7056785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56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POWER, ENERGY &amp; COST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528880" cy="5077544"/>
          </a:xfrm>
        </p:spPr>
        <p:txBody>
          <a:bodyPr>
            <a:noAutofit/>
          </a:bodyPr>
          <a:lstStyle/>
          <a:p>
            <a:r>
              <a:rPr lang="en-US" sz="2800" dirty="0"/>
              <a:t>To determine energy used, you need to keep track of numbers for 2 dates and then subtract.</a:t>
            </a:r>
            <a:endParaRPr lang="en-CA" sz="2800" dirty="0"/>
          </a:p>
          <a:p>
            <a:pPr lvl="0"/>
            <a:r>
              <a:rPr lang="en-US" sz="2800" dirty="0"/>
              <a:t>To determine cost, multiply energy used by the rate charged by the power company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/>
              <a:t>The joule is a very small unit so electric companies use the </a:t>
            </a:r>
            <a:r>
              <a:rPr lang="en-US" sz="2800" b="1" dirty="0" err="1"/>
              <a:t>kilowatt</a:t>
            </a:r>
            <a:r>
              <a:rPr lang="en-US" sz="2800" b="1" dirty="0" err="1">
                <a:sym typeface="Symbol"/>
              </a:rPr>
              <a:t></a:t>
            </a:r>
            <a:r>
              <a:rPr lang="en-US" sz="2800" b="1" dirty="0" err="1"/>
              <a:t>hour</a:t>
            </a:r>
            <a:r>
              <a:rPr lang="en-US" sz="2800" dirty="0"/>
              <a:t> (</a:t>
            </a:r>
            <a:r>
              <a:rPr lang="en-US" sz="2800" b="1" dirty="0"/>
              <a:t>kWh</a:t>
            </a:r>
            <a:r>
              <a:rPr lang="en-US" sz="2800" dirty="0"/>
              <a:t>) instead.</a:t>
            </a:r>
            <a:endParaRPr lang="en-CA" sz="2800" dirty="0"/>
          </a:p>
          <a:p>
            <a:pPr lvl="0"/>
            <a:r>
              <a:rPr lang="en-US" sz="2800" dirty="0"/>
              <a:t>To convert from W </a:t>
            </a:r>
            <a:r>
              <a:rPr lang="en-US" sz="2800" dirty="0">
                <a:sym typeface="Symbol"/>
              </a:rPr>
              <a:t></a:t>
            </a:r>
            <a:r>
              <a:rPr lang="en-US" sz="2800" dirty="0"/>
              <a:t> kW (</a:t>
            </a:r>
            <a:r>
              <a:rPr lang="en-US" sz="2800" dirty="0">
                <a:sym typeface="Symbol"/>
              </a:rPr>
              <a:t></a:t>
            </a:r>
            <a:r>
              <a:rPr lang="en-US" sz="2800" dirty="0"/>
              <a:t> 1000)</a:t>
            </a:r>
            <a:endParaRPr lang="en-CA" sz="2800" dirty="0"/>
          </a:p>
          <a:p>
            <a:pPr lvl="0"/>
            <a:r>
              <a:rPr lang="en-US" sz="2800" dirty="0"/>
              <a:t>To convert from s </a:t>
            </a:r>
            <a:r>
              <a:rPr lang="en-US" sz="2800" dirty="0">
                <a:sym typeface="Symbol"/>
              </a:rPr>
              <a:t></a:t>
            </a:r>
            <a:r>
              <a:rPr lang="en-US" sz="2800" dirty="0"/>
              <a:t> h (</a:t>
            </a:r>
            <a:r>
              <a:rPr lang="en-US" sz="2800" dirty="0">
                <a:sym typeface="Symbol"/>
              </a:rPr>
              <a:t></a:t>
            </a:r>
            <a:r>
              <a:rPr lang="en-US" sz="2800" dirty="0"/>
              <a:t> 3600)</a:t>
            </a:r>
            <a:endParaRPr lang="en-CA" sz="2800" dirty="0"/>
          </a:p>
          <a:p>
            <a:pPr lvl="0"/>
            <a:endParaRPr lang="en-CA" sz="2800" dirty="0"/>
          </a:p>
          <a:p>
            <a:pPr lvl="0"/>
            <a:endParaRPr lang="en-CA" sz="3600" dirty="0" smtClean="0"/>
          </a:p>
          <a:p>
            <a:pPr lvl="0"/>
            <a:endParaRPr lang="en-CA" sz="3600" dirty="0"/>
          </a:p>
          <a:p>
            <a:pPr lvl="0"/>
            <a:endParaRPr lang="en-CA" sz="3600" dirty="0" smtClean="0"/>
          </a:p>
          <a:p>
            <a:pPr lvl="0"/>
            <a:endParaRPr lang="en-CA" sz="3600" dirty="0"/>
          </a:p>
          <a:p>
            <a:pPr marL="82296" lvl="0" indent="0">
              <a:buNone/>
            </a:pPr>
            <a:endParaRPr lang="en-CA" sz="3600" dirty="0" smtClean="0"/>
          </a:p>
          <a:p>
            <a:pPr marL="82296" indent="0">
              <a:buNone/>
            </a:pPr>
            <a:r>
              <a:rPr lang="en-US" sz="3600" dirty="0"/>
              <a:t> </a:t>
            </a:r>
            <a:endParaRPr lang="en-CA" sz="3600" dirty="0"/>
          </a:p>
          <a:p>
            <a:pPr marL="82296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85426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meter reading on June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r>
              <a:rPr lang="en-US" dirty="0"/>
              <a:t>was 84502 kWh. On July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, </a:t>
            </a:r>
            <a:r>
              <a:rPr lang="en-US" dirty="0"/>
              <a:t>the meter read 87498 kWh. If the cost of electricity in the area was $0.12 per kWh, what was the </a:t>
            </a:r>
            <a:r>
              <a:rPr lang="en-US" b="1" dirty="0"/>
              <a:t>electric bill</a:t>
            </a:r>
            <a:r>
              <a:rPr lang="en-US" dirty="0"/>
              <a:t> for the month of June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87498</a:t>
            </a:r>
          </a:p>
          <a:p>
            <a:pPr marL="82296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- 84502</a:t>
            </a:r>
          </a:p>
          <a:p>
            <a:pPr marL="82296" indent="0">
              <a:buNone/>
            </a:pP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2996 kWh   x $0.12   =   $359.52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dirty="0"/>
              <a:t>meter reader determines that a business has used </a:t>
            </a:r>
            <a:r>
              <a:rPr lang="en-CA" dirty="0" smtClean="0"/>
              <a:t>2668 </a:t>
            </a:r>
            <a:r>
              <a:rPr lang="en-CA" dirty="0" err="1"/>
              <a:t>kW⋅h</a:t>
            </a:r>
            <a:r>
              <a:rPr lang="en-CA" dirty="0"/>
              <a:t> of energy in two months. If electricity costs </a:t>
            </a:r>
            <a:r>
              <a:rPr lang="en-CA" dirty="0" smtClean="0"/>
              <a:t>12¢ </a:t>
            </a:r>
            <a:r>
              <a:rPr lang="en-CA" dirty="0"/>
              <a:t>per </a:t>
            </a:r>
            <a:r>
              <a:rPr lang="en-CA" dirty="0" err="1" smtClean="0"/>
              <a:t>kW⋅</a:t>
            </a:r>
            <a:r>
              <a:rPr lang="en-CA" dirty="0" err="1"/>
              <a:t>h</a:t>
            </a:r>
            <a:r>
              <a:rPr lang="en-CA" dirty="0"/>
              <a:t>, calculate the bill. </a:t>
            </a:r>
            <a:endParaRPr lang="en-CA" dirty="0" smtClean="0"/>
          </a:p>
          <a:p>
            <a:endParaRPr lang="en-CA" dirty="0"/>
          </a:p>
          <a:p>
            <a:pPr marL="82296" indent="0">
              <a:buNone/>
            </a:pPr>
            <a:r>
              <a:rPr lang="en-CA" dirty="0"/>
              <a:t> </a:t>
            </a:r>
            <a:r>
              <a:rPr lang="en-CA" dirty="0" smtClean="0"/>
              <a:t>          </a:t>
            </a:r>
            <a:r>
              <a:rPr lang="en-CA" dirty="0" err="1" smtClean="0">
                <a:solidFill>
                  <a:srgbClr val="FF0000"/>
                </a:solidFill>
              </a:rPr>
              <a:t>kW</a:t>
            </a:r>
            <a:r>
              <a:rPr lang="en-CA" dirty="0" err="1">
                <a:solidFill>
                  <a:srgbClr val="FF0000"/>
                </a:solidFill>
              </a:rPr>
              <a:t>⋅</a:t>
            </a:r>
            <a:r>
              <a:rPr lang="en-CA" dirty="0" err="1" smtClean="0">
                <a:solidFill>
                  <a:srgbClr val="FF0000"/>
                </a:solidFill>
              </a:rPr>
              <a:t>h</a:t>
            </a:r>
            <a:r>
              <a:rPr lang="en-CA" dirty="0" smtClean="0">
                <a:solidFill>
                  <a:srgbClr val="FF0000"/>
                </a:solidFill>
              </a:rPr>
              <a:t>  x  cost</a:t>
            </a:r>
          </a:p>
          <a:p>
            <a:pPr marL="82296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    2668 </a:t>
            </a:r>
            <a:r>
              <a:rPr lang="en-CA" dirty="0" err="1">
                <a:solidFill>
                  <a:srgbClr val="FF0000"/>
                </a:solidFill>
              </a:rPr>
              <a:t>kW⋅h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  x 0.12</a:t>
            </a:r>
          </a:p>
          <a:p>
            <a:pPr marL="82296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     = $320.16 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3768" y="5229200"/>
            <a:ext cx="1512168" cy="504056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33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Energuide</a:t>
            </a:r>
            <a:r>
              <a:rPr lang="en-US" dirty="0"/>
              <a:t> Labels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784463" cy="4800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Provides </a:t>
            </a:r>
            <a:r>
              <a:rPr lang="en-US" dirty="0"/>
              <a:t>information about an appliances electrical energy consumption and efficiency. </a:t>
            </a:r>
            <a:endParaRPr lang="en-CA" dirty="0"/>
          </a:p>
          <a:p>
            <a:pPr lvl="0"/>
            <a:r>
              <a:rPr lang="en-US" dirty="0"/>
              <a:t>Estimates typical energy used (kWh) in a year.</a:t>
            </a:r>
            <a:endParaRPr lang="en-CA" dirty="0"/>
          </a:p>
          <a:p>
            <a:pPr lvl="0"/>
            <a:r>
              <a:rPr lang="en-US" dirty="0"/>
              <a:t>Compares appliances with similar models.</a:t>
            </a:r>
            <a:endParaRPr lang="en-CA" dirty="0"/>
          </a:p>
          <a:p>
            <a:pPr lvl="0"/>
            <a:r>
              <a:rPr lang="en-US" dirty="0"/>
              <a:t>The lower the number, the more efficient the </a:t>
            </a:r>
            <a:r>
              <a:rPr lang="en-US" dirty="0" smtClean="0"/>
              <a:t>appliance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 descr="http://tbn1.google.com/images?q=tbn:9zcNJN9fyI7swM:http://www.tbhydro.on.ca/images/conservation/EnerguideLabel.JPG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220071" y="1196752"/>
            <a:ext cx="3923929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460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effectLst/>
              </a:rPr>
              <a:t>11.1 Work, Energy and Power</a:t>
            </a:r>
            <a:r>
              <a:rPr lang="en-CA" dirty="0">
                <a:effectLst/>
              </a:rPr>
              <a:t/>
            </a:r>
            <a:br>
              <a:rPr lang="en-CA" dirty="0">
                <a:effectLst/>
              </a:rPr>
            </a:b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598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dirty="0"/>
              <a:t>toaster is used an average of 5.0 h a month. The toaster draws 8.0 A of current from a 110 V outlet. If electricity costs 8¢ per </a:t>
            </a:r>
            <a:r>
              <a:rPr lang="en-CA" dirty="0" err="1"/>
              <a:t>kW⋅h</a:t>
            </a:r>
            <a:r>
              <a:rPr lang="en-CA" dirty="0"/>
              <a:t>, how much will it cost to operate the toaster for one year</a:t>
            </a:r>
            <a:r>
              <a:rPr lang="en-CA" dirty="0" smtClean="0"/>
              <a:t>?</a:t>
            </a:r>
          </a:p>
          <a:p>
            <a:r>
              <a:rPr lang="en-CA" sz="2800" dirty="0" smtClean="0">
                <a:solidFill>
                  <a:srgbClr val="FF0000"/>
                </a:solidFill>
              </a:rPr>
              <a:t>P = VI</a:t>
            </a:r>
          </a:p>
          <a:p>
            <a:pPr marL="82296" indent="0">
              <a:buNone/>
            </a:pPr>
            <a:r>
              <a:rPr lang="en-CA" sz="2800" dirty="0" smtClean="0">
                <a:solidFill>
                  <a:srgbClr val="FF0000"/>
                </a:solidFill>
              </a:rPr>
              <a:t>      =(110V) (8 A) = 880 W  = 0.88 kW</a:t>
            </a:r>
          </a:p>
          <a:p>
            <a:pPr marL="82296" indent="0">
              <a:buNone/>
            </a:pPr>
            <a:r>
              <a:rPr lang="en-CA" sz="2800" dirty="0" smtClean="0">
                <a:solidFill>
                  <a:srgbClr val="FF0000"/>
                </a:solidFill>
              </a:rPr>
              <a:t>  COST = (0.88 kW) (5h x 12)( $ 0.08 ) </a:t>
            </a:r>
          </a:p>
          <a:p>
            <a:pPr marL="82296" indent="0">
              <a:buNone/>
            </a:pPr>
            <a:r>
              <a:rPr lang="en-CA" sz="2800" dirty="0">
                <a:solidFill>
                  <a:srgbClr val="FF0000"/>
                </a:solidFill>
              </a:rPr>
              <a:t> </a:t>
            </a:r>
            <a:r>
              <a:rPr lang="en-CA" sz="2800" dirty="0" smtClean="0">
                <a:solidFill>
                  <a:srgbClr val="FF0000"/>
                </a:solidFill>
              </a:rPr>
              <a:t>             = $4.22 </a:t>
            </a:r>
            <a:endParaRPr lang="en-CA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915816" y="5481228"/>
            <a:ext cx="1512168" cy="504056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02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Work, Power &amp;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96752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Work</a:t>
            </a:r>
            <a:r>
              <a:rPr lang="en-US" dirty="0"/>
              <a:t> (</a:t>
            </a:r>
            <a:r>
              <a:rPr lang="en-US" b="1" i="1" dirty="0"/>
              <a:t>W</a:t>
            </a:r>
            <a:r>
              <a:rPr lang="en-US" dirty="0"/>
              <a:t>) is defined as the transforming or converting of energy.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measured in </a:t>
            </a:r>
            <a:r>
              <a:rPr lang="en-US" dirty="0">
                <a:solidFill>
                  <a:srgbClr val="FF0000"/>
                </a:solidFill>
              </a:rPr>
              <a:t>joules (J).</a:t>
            </a:r>
            <a:endParaRPr lang="en-CA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An object has </a:t>
            </a:r>
            <a:r>
              <a:rPr lang="en-US" b="1" dirty="0"/>
              <a:t>energy</a:t>
            </a:r>
            <a:r>
              <a:rPr lang="en-US" dirty="0"/>
              <a:t> (</a:t>
            </a:r>
            <a:r>
              <a:rPr lang="en-US" b="1" i="1" dirty="0"/>
              <a:t>E</a:t>
            </a:r>
            <a:r>
              <a:rPr lang="en-US" dirty="0"/>
              <a:t>) if it has the ability to do work.</a:t>
            </a:r>
            <a:endParaRPr lang="en-CA" sz="3600" dirty="0"/>
          </a:p>
          <a:p>
            <a:pPr lvl="0"/>
            <a:r>
              <a:rPr lang="en-US" dirty="0"/>
              <a:t>Energy is classified into two major types</a:t>
            </a:r>
            <a:r>
              <a:rPr lang="en-US" dirty="0" smtClean="0"/>
              <a:t>:</a:t>
            </a:r>
            <a:endParaRPr lang="en-CA" sz="3600" dirty="0"/>
          </a:p>
          <a:p>
            <a:pPr lvl="1"/>
            <a:r>
              <a:rPr lang="en-US" b="1" dirty="0"/>
              <a:t>Potential Energy</a:t>
            </a:r>
            <a:r>
              <a:rPr lang="en-US" dirty="0"/>
              <a:t> (</a:t>
            </a:r>
            <a:r>
              <a:rPr lang="en-US" b="1" dirty="0"/>
              <a:t>PE</a:t>
            </a:r>
            <a:r>
              <a:rPr lang="en-US" dirty="0"/>
              <a:t>) is energy that can be stored in an object.</a:t>
            </a:r>
            <a:endParaRPr lang="en-CA" dirty="0"/>
          </a:p>
          <a:p>
            <a:pPr lvl="2"/>
            <a:r>
              <a:rPr lang="en-US" dirty="0"/>
              <a:t>E.g. gravitational, nuclear, chemical, elastic, magnetic </a:t>
            </a:r>
            <a:endParaRPr lang="en-CA" dirty="0"/>
          </a:p>
          <a:p>
            <a:pPr lvl="1"/>
            <a:r>
              <a:rPr lang="en-US" b="1" dirty="0"/>
              <a:t>Kinetic Energy</a:t>
            </a:r>
            <a:r>
              <a:rPr lang="en-US" dirty="0"/>
              <a:t> (</a:t>
            </a:r>
            <a:r>
              <a:rPr lang="en-US" b="1" dirty="0"/>
              <a:t>KE</a:t>
            </a:r>
            <a:r>
              <a:rPr lang="en-US" dirty="0"/>
              <a:t>) is the energy that an object has because of its motion. It depends on both the mass and speed of an object.</a:t>
            </a:r>
            <a:endParaRPr lang="en-CA" dirty="0"/>
          </a:p>
          <a:p>
            <a:pPr lvl="2"/>
            <a:r>
              <a:rPr lang="en-US" dirty="0"/>
              <a:t>E.g. electrical, light, sound, thermal, wind, mechanical</a:t>
            </a:r>
            <a:endParaRPr lang="en-CA" dirty="0"/>
          </a:p>
          <a:p>
            <a:pPr lvl="0"/>
            <a:r>
              <a:rPr lang="en-US" dirty="0"/>
              <a:t>Therefore, work is equal to the change in energy.</a:t>
            </a:r>
            <a:endParaRPr lang="en-CA" sz="3600" dirty="0"/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473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Work, Power &amp;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All types of energy can be converted from one type to another with no overall loss of energy.</a:t>
            </a:r>
            <a:endParaRPr lang="en-CA" dirty="0"/>
          </a:p>
          <a:p>
            <a:pPr lvl="0"/>
            <a:r>
              <a:rPr lang="en-US" dirty="0"/>
              <a:t>This is the basis for the </a:t>
            </a:r>
            <a:r>
              <a:rPr lang="en-US" b="1" dirty="0"/>
              <a:t>Law of Conservation of Energy</a:t>
            </a:r>
            <a:r>
              <a:rPr lang="en-US" dirty="0"/>
              <a:t> which states that in any closed system, the total amount of energy (including potential energy) remains constant.</a:t>
            </a:r>
            <a:endParaRPr lang="en-CA" dirty="0"/>
          </a:p>
          <a:p>
            <a:pPr lvl="0"/>
            <a:r>
              <a:rPr lang="en-US" b="1" dirty="0"/>
              <a:t>Power</a:t>
            </a:r>
            <a:r>
              <a:rPr lang="en-US" dirty="0"/>
              <a:t> (</a:t>
            </a:r>
            <a:r>
              <a:rPr lang="en-US" b="1" dirty="0"/>
              <a:t>P</a:t>
            </a:r>
            <a:r>
              <a:rPr lang="en-US" dirty="0"/>
              <a:t>) is the rate at which energy is transformed or the rate at which work is done.</a:t>
            </a:r>
            <a:endParaRPr lang="en-CA" dirty="0"/>
          </a:p>
          <a:p>
            <a:pPr lvl="1"/>
            <a:r>
              <a:rPr lang="en-US" dirty="0"/>
              <a:t>It is measured in </a:t>
            </a:r>
            <a:r>
              <a:rPr lang="en-US" dirty="0">
                <a:solidFill>
                  <a:srgbClr val="FF0000"/>
                </a:solidFill>
              </a:rPr>
              <a:t>watts (W).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646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effectLst/>
              </a:rPr>
              <a:t>11.2 Electrical Energy and Power</a:t>
            </a:r>
            <a:r>
              <a:rPr lang="en-CA" dirty="0">
                <a:effectLst/>
              </a:rPr>
              <a:t/>
            </a:r>
            <a:br>
              <a:rPr lang="en-CA" dirty="0">
                <a:effectLst/>
              </a:rPr>
            </a:b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5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POWER (P)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Electrical </a:t>
            </a:r>
            <a:r>
              <a:rPr lang="en-US" dirty="0">
                <a:solidFill>
                  <a:srgbClr val="FF0000"/>
                </a:solidFill>
              </a:rPr>
              <a:t>power</a:t>
            </a:r>
            <a:r>
              <a:rPr lang="en-US" dirty="0"/>
              <a:t> is a measure of the rate at which electrical energy is transformed into other forms of energy.</a:t>
            </a:r>
            <a:endParaRPr lang="en-CA" dirty="0"/>
          </a:p>
          <a:p>
            <a:pPr lvl="0"/>
            <a:r>
              <a:rPr lang="en-US" dirty="0"/>
              <a:t>Electrical power can be calculated using the formula: </a:t>
            </a:r>
            <a:endParaRPr lang="en-CA" dirty="0"/>
          </a:p>
          <a:p>
            <a:pPr lvl="1"/>
            <a:r>
              <a:rPr lang="en-US" dirty="0" smtClean="0"/>
              <a:t>Power (watts)    = 	</a:t>
            </a:r>
            <a:r>
              <a:rPr lang="en-US" u="sng" dirty="0" smtClean="0"/>
              <a:t>Energy (joules)</a:t>
            </a:r>
            <a:r>
              <a:rPr lang="en-US" dirty="0" smtClean="0"/>
              <a:t>				         		Time (seconds)		   			</a:t>
            </a:r>
            <a:endParaRPr lang="en-CA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411760" y="4968876"/>
            <a:ext cx="2016224" cy="155646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2735796" y="5430541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 </a:t>
            </a:r>
            <a:r>
              <a:rPr lang="en-CA" dirty="0" smtClean="0"/>
              <a:t>        E</a:t>
            </a:r>
          </a:p>
          <a:p>
            <a:endParaRPr lang="en-CA" dirty="0"/>
          </a:p>
          <a:p>
            <a:r>
              <a:rPr lang="en-CA" dirty="0" smtClean="0"/>
              <a:t>P	t</a:t>
            </a:r>
            <a:endParaRPr lang="en-CA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915816" y="574711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3"/>
          </p:cNvCxnSpPr>
          <p:nvPr/>
        </p:nvCxnSpPr>
        <p:spPr>
          <a:xfrm>
            <a:off x="3419872" y="5747110"/>
            <a:ext cx="0" cy="77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123728" y="4077072"/>
            <a:ext cx="5400600" cy="8918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67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507" y="1400002"/>
            <a:ext cx="7498080" cy="4800600"/>
          </a:xfrm>
        </p:spPr>
        <p:txBody>
          <a:bodyPr/>
          <a:lstStyle/>
          <a:p>
            <a:pPr lvl="0"/>
            <a:r>
              <a:rPr lang="en-US" dirty="0" smtClean="0"/>
              <a:t>What </a:t>
            </a:r>
            <a:r>
              <a:rPr lang="en-US" dirty="0"/>
              <a:t>is the power of a toaster that converts 24 000 J of electrical energy into heat energy in a time of 35 s</a:t>
            </a:r>
            <a:r>
              <a:rPr lang="en-US" dirty="0" smtClean="0"/>
              <a:t>?</a:t>
            </a:r>
          </a:p>
          <a:p>
            <a:pPr lvl="0"/>
            <a:endParaRPr lang="en-US" dirty="0" smtClean="0"/>
          </a:p>
          <a:p>
            <a:pPr marL="82296" lvl="0" indent="0">
              <a:buNone/>
            </a:pPr>
            <a:endParaRPr lang="en-US" dirty="0"/>
          </a:p>
          <a:p>
            <a:pPr marL="82296" lvl="0" indent="0">
              <a:buNone/>
            </a:pPr>
            <a:r>
              <a:rPr lang="en-US" smtClean="0">
                <a:solidFill>
                  <a:srgbClr val="FF0000"/>
                </a:solidFill>
              </a:rPr>
              <a:t>   P </a:t>
            </a:r>
            <a:r>
              <a:rPr lang="en-US" dirty="0" smtClean="0">
                <a:solidFill>
                  <a:srgbClr val="FF0000"/>
                </a:solidFill>
              </a:rPr>
              <a:t>=  </a:t>
            </a:r>
            <a:r>
              <a:rPr lang="en-US" u="sng" dirty="0" smtClean="0">
                <a:solidFill>
                  <a:srgbClr val="FF0000"/>
                </a:solidFill>
              </a:rPr>
              <a:t>E  </a:t>
            </a:r>
            <a:r>
              <a:rPr lang="en-US" dirty="0" smtClean="0">
                <a:solidFill>
                  <a:srgbClr val="FF0000"/>
                </a:solidFill>
              </a:rPr>
              <a:t>  =</a:t>
            </a:r>
            <a:r>
              <a:rPr lang="en-US" u="sng" dirty="0" smtClean="0">
                <a:solidFill>
                  <a:srgbClr val="FF0000"/>
                </a:solidFill>
              </a:rPr>
              <a:t>   24000 J </a:t>
            </a:r>
            <a:r>
              <a:rPr lang="en-US" dirty="0" smtClean="0">
                <a:solidFill>
                  <a:srgbClr val="FF0000"/>
                </a:solidFill>
              </a:rPr>
              <a:t> =  685 .7 W</a:t>
            </a:r>
          </a:p>
          <a:p>
            <a:pPr marL="82296" lv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t         35 s</a:t>
            </a:r>
            <a:endParaRPr lang="en-CA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CA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049669" y="0"/>
            <a:ext cx="2016224" cy="155646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7373705" y="476672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 </a:t>
            </a:r>
            <a:r>
              <a:rPr lang="en-CA" dirty="0" smtClean="0"/>
              <a:t>        E</a:t>
            </a:r>
          </a:p>
          <a:p>
            <a:endParaRPr lang="en-CA" dirty="0"/>
          </a:p>
          <a:p>
            <a:r>
              <a:rPr lang="en-CA" dirty="0" smtClean="0"/>
              <a:t>P	t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553725" y="77823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57781" y="778234"/>
            <a:ext cx="0" cy="77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18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POWER (P)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Electrical power can also be calculated using the formula: </a:t>
            </a:r>
            <a:endParaRPr lang="en-US" dirty="0" smtClean="0"/>
          </a:p>
          <a:p>
            <a:pPr lvl="1"/>
            <a:r>
              <a:rPr lang="en-US" dirty="0" smtClean="0"/>
              <a:t>Power </a:t>
            </a:r>
            <a:r>
              <a:rPr lang="en-US" dirty="0"/>
              <a:t>(watts) = voltage </a:t>
            </a:r>
            <a:r>
              <a:rPr lang="en-US" dirty="0" smtClean="0"/>
              <a:t>(</a:t>
            </a:r>
            <a:r>
              <a:rPr lang="en-US" dirty="0"/>
              <a:t>V</a:t>
            </a:r>
            <a:r>
              <a:rPr lang="en-US" dirty="0" smtClean="0"/>
              <a:t>) </a:t>
            </a:r>
            <a:r>
              <a:rPr lang="en-US" dirty="0"/>
              <a:t>x current </a:t>
            </a: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)</a:t>
            </a:r>
            <a:r>
              <a:rPr lang="en-US" dirty="0"/>
              <a:t>		          	</a:t>
            </a:r>
            <a:endParaRPr lang="en-CA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203848" y="3652584"/>
            <a:ext cx="2376264" cy="208823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>
            <a:off x="3797914" y="4696700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3"/>
          </p:cNvCxnSpPr>
          <p:nvPr/>
        </p:nvCxnSpPr>
        <p:spPr>
          <a:xfrm>
            <a:off x="4391980" y="4696700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97914" y="4228648"/>
            <a:ext cx="1188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     P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/>
              <a:t>V</a:t>
            </a:r>
            <a:r>
              <a:rPr lang="en-CA" dirty="0" smtClean="0"/>
              <a:t>            I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2135560" y="2492896"/>
            <a:ext cx="6108848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504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792576" cy="4800600"/>
          </a:xfrm>
        </p:spPr>
        <p:txBody>
          <a:bodyPr/>
          <a:lstStyle/>
          <a:p>
            <a:r>
              <a:rPr lang="en-US" dirty="0"/>
              <a:t>A 37 W cordless drill uses a current of 2.6 A. What is the voltage of the battery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 = VI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 = </a:t>
            </a:r>
            <a:r>
              <a:rPr lang="en-US" u="sng" dirty="0" smtClean="0">
                <a:solidFill>
                  <a:srgbClr val="FF0000"/>
                </a:solidFill>
              </a:rPr>
              <a:t>P </a:t>
            </a:r>
            <a:r>
              <a:rPr lang="en-US" dirty="0" smtClean="0">
                <a:solidFill>
                  <a:srgbClr val="FF0000"/>
                </a:solidFill>
              </a:rPr>
              <a:t> =  </a:t>
            </a:r>
            <a:r>
              <a:rPr lang="en-US" u="sng" dirty="0" smtClean="0">
                <a:solidFill>
                  <a:srgbClr val="FF0000"/>
                </a:solidFill>
              </a:rPr>
              <a:t>37 W </a:t>
            </a:r>
            <a:r>
              <a:rPr lang="en-US" dirty="0" smtClean="0">
                <a:solidFill>
                  <a:srgbClr val="FF0000"/>
                </a:solidFill>
              </a:rPr>
              <a:t> =   14.23 V</a:t>
            </a:r>
          </a:p>
          <a:p>
            <a:pPr marL="82296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I      2.6 A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516216" y="476672"/>
            <a:ext cx="2376264" cy="208823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cxnSp>
        <p:nvCxnSpPr>
          <p:cNvPr id="5" name="Straight Connector 4"/>
          <p:cNvCxnSpPr>
            <a:stCxn id="4" idx="1"/>
            <a:endCxn id="4" idx="5"/>
          </p:cNvCxnSpPr>
          <p:nvPr/>
        </p:nvCxnSpPr>
        <p:spPr>
          <a:xfrm>
            <a:off x="7110282" y="1520788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4" idx="3"/>
          </p:cNvCxnSpPr>
          <p:nvPr/>
        </p:nvCxnSpPr>
        <p:spPr>
          <a:xfrm>
            <a:off x="7704348" y="1520788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10282" y="1052736"/>
            <a:ext cx="1188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     P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V            I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70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883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USING ELECTRICITY Chapter #11</vt:lpstr>
      <vt:lpstr>11.1 Work, Energy and Power </vt:lpstr>
      <vt:lpstr>Work, Power &amp; Energy</vt:lpstr>
      <vt:lpstr>Work, Power &amp; Energy</vt:lpstr>
      <vt:lpstr>11.2 Electrical Energy and Power </vt:lpstr>
      <vt:lpstr>POWER (P)</vt:lpstr>
      <vt:lpstr>Example #1</vt:lpstr>
      <vt:lpstr>POWER (P)</vt:lpstr>
      <vt:lpstr>Example #2</vt:lpstr>
      <vt:lpstr>POWER &amp; ENERGY</vt:lpstr>
      <vt:lpstr>Example #3</vt:lpstr>
      <vt:lpstr>11.4 Household Electrical Energy</vt:lpstr>
      <vt:lpstr>Electricity</vt:lpstr>
      <vt:lpstr>Electric meter Dials</vt:lpstr>
      <vt:lpstr>Example #4  </vt:lpstr>
      <vt:lpstr>POWER, ENERGY &amp; COST</vt:lpstr>
      <vt:lpstr>Example #5</vt:lpstr>
      <vt:lpstr>Example #6</vt:lpstr>
      <vt:lpstr>Energuide Labels </vt:lpstr>
      <vt:lpstr>Example #7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Narinder K Gill 01</dc:creator>
  <cp:lastModifiedBy>Narinder K Gill 01</cp:lastModifiedBy>
  <cp:revision>23</cp:revision>
  <dcterms:created xsi:type="dcterms:W3CDTF">2012-04-24T19:40:58Z</dcterms:created>
  <dcterms:modified xsi:type="dcterms:W3CDTF">2012-05-29T17:51:22Z</dcterms:modified>
</cp:coreProperties>
</file>