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4" r:id="rId4"/>
    <p:sldId id="259" r:id="rId5"/>
    <p:sldId id="263" r:id="rId6"/>
    <p:sldId id="262" r:id="rId7"/>
    <p:sldId id="261" r:id="rId8"/>
    <p:sldId id="260" r:id="rId9"/>
    <p:sldId id="268" r:id="rId10"/>
    <p:sldId id="269" r:id="rId11"/>
    <p:sldId id="270" r:id="rId12"/>
    <p:sldId id="265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2E208E-AD1B-46C4-9B67-143C3DF342B8}" type="datetimeFigureOut">
              <a:rPr lang="en-CA" smtClean="0"/>
              <a:t>15/05/2012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 smtClean="0"/>
              <a:t>Current</a:t>
            </a:r>
            <a:endParaRPr lang="en-CA" sz="4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2" descr="C:\Documents and Settings\gill_narinder\Local Settings\Temporary Internet Files\Content.IE5\MPIQD4XI\MP9003094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3"/>
            <a:ext cx="4320480" cy="438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6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33711"/>
            <a:ext cx="7848872" cy="199914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CA" dirty="0"/>
              <a:t>2. </a:t>
            </a:r>
            <a:r>
              <a:rPr lang="en-CA" b="1" dirty="0"/>
              <a:t>PARALLEL</a:t>
            </a:r>
            <a:endParaRPr lang="en-CA" dirty="0"/>
          </a:p>
          <a:p>
            <a:r>
              <a:rPr lang="en-CA" dirty="0"/>
              <a:t> When devices are placed in parallel, there are 2 or more paths that the </a:t>
            </a:r>
            <a:r>
              <a:rPr lang="en-CA" dirty="0">
                <a:solidFill>
                  <a:srgbClr val="FF0000"/>
                </a:solidFill>
              </a:rPr>
              <a:t>current</a:t>
            </a:r>
            <a:r>
              <a:rPr lang="en-CA" dirty="0"/>
              <a:t> can take 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43608" y="1772816"/>
            <a:ext cx="7632848" cy="1008112"/>
          </a:xfrm>
        </p:spPr>
        <p:txBody>
          <a:bodyPr>
            <a:normAutofit/>
          </a:bodyPr>
          <a:lstStyle/>
          <a:p>
            <a:r>
              <a:rPr lang="en-CA" dirty="0"/>
              <a:t>it </a:t>
            </a:r>
            <a:r>
              <a:rPr lang="en-CA" dirty="0">
                <a:solidFill>
                  <a:srgbClr val="FF0000"/>
                </a:solidFill>
              </a:rPr>
              <a:t>splits</a:t>
            </a:r>
            <a:r>
              <a:rPr lang="en-CA" dirty="0"/>
              <a:t> and some of it goes through one device, and some of it goes through the other(s).</a:t>
            </a:r>
          </a:p>
          <a:p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29000"/>
            <a:ext cx="612362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lbow Connector 7"/>
          <p:cNvCxnSpPr/>
          <p:nvPr/>
        </p:nvCxnSpPr>
        <p:spPr>
          <a:xfrm>
            <a:off x="1907704" y="5661248"/>
            <a:ext cx="1080120" cy="648072"/>
          </a:xfrm>
          <a:prstGeom prst="bentConnector3">
            <a:avLst>
              <a:gd name="adj1" fmla="val -1805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 flipH="1" flipV="1">
            <a:off x="4338710" y="5822530"/>
            <a:ext cx="648072" cy="325508"/>
          </a:xfrm>
          <a:prstGeom prst="bentConnector3">
            <a:avLst>
              <a:gd name="adj1" fmla="val 367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4825500" y="6302970"/>
            <a:ext cx="717136" cy="635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 flipH="1" flipV="1">
            <a:off x="5741394" y="5816159"/>
            <a:ext cx="648072" cy="325508"/>
          </a:xfrm>
          <a:prstGeom prst="bentConnector3">
            <a:avLst>
              <a:gd name="adj1" fmla="val 367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>
            <a:off x="6228184" y="6296599"/>
            <a:ext cx="717136" cy="635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 flipH="1" flipV="1">
            <a:off x="7336745" y="5779029"/>
            <a:ext cx="648072" cy="325508"/>
          </a:xfrm>
          <a:prstGeom prst="bentConnector3">
            <a:avLst>
              <a:gd name="adj1" fmla="val -264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7308304" y="3284984"/>
            <a:ext cx="515232" cy="432048"/>
          </a:xfrm>
          <a:prstGeom prst="bentConnector3">
            <a:avLst>
              <a:gd name="adj1" fmla="val 232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0800000">
            <a:off x="5902676" y="3284984"/>
            <a:ext cx="541532" cy="432048"/>
          </a:xfrm>
          <a:prstGeom prst="bentConnector3">
            <a:avLst>
              <a:gd name="adj1" fmla="val 211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0800000">
            <a:off x="4642536" y="3284984"/>
            <a:ext cx="541532" cy="432048"/>
          </a:xfrm>
          <a:prstGeom prst="bentConnector3">
            <a:avLst>
              <a:gd name="adj1" fmla="val 211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5400000">
            <a:off x="1691680" y="3356992"/>
            <a:ext cx="720080" cy="576064"/>
          </a:xfrm>
          <a:prstGeom prst="bentConnector3">
            <a:avLst>
              <a:gd name="adj1" fmla="val -306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35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820" y="208483"/>
            <a:ext cx="7498080" cy="4800600"/>
          </a:xfrm>
        </p:spPr>
        <p:txBody>
          <a:bodyPr/>
          <a:lstStyle/>
          <a:p>
            <a:r>
              <a:rPr lang="en-CA" dirty="0"/>
              <a:t>Decide whether each circuit is </a:t>
            </a:r>
            <a:r>
              <a:rPr lang="en-CA" b="1" u="sng" dirty="0"/>
              <a:t>S</a:t>
            </a:r>
            <a:r>
              <a:rPr lang="en-CA" dirty="0"/>
              <a:t>eries, </a:t>
            </a:r>
            <a:r>
              <a:rPr lang="en-CA" b="1" u="sng" dirty="0"/>
              <a:t>P</a:t>
            </a:r>
            <a:r>
              <a:rPr lang="en-CA" dirty="0"/>
              <a:t>arallel, or a </a:t>
            </a:r>
            <a:r>
              <a:rPr lang="en-CA" b="1" u="sng" dirty="0"/>
              <a:t>C</a:t>
            </a:r>
            <a:r>
              <a:rPr lang="en-CA" dirty="0"/>
              <a:t>ombination of the two.</a:t>
            </a:r>
          </a:p>
          <a:p>
            <a:pPr marL="82296" indent="0">
              <a:buNone/>
            </a:pPr>
            <a:endParaRPr lang="en-CA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87" y="1745699"/>
            <a:ext cx="7772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49" y="3903804"/>
            <a:ext cx="80676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5696" y="242411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SERIES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4812" y="174569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SERIES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5649" y="2812286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PARALLEL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9984" y="27833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SERIES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6050" y="52971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SERIES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7938" y="500401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SERIES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8538" y="498965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SERIES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49844" y="5494684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PARALLEL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3667" y="2123123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PARALLEL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30" y="4692396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PARALLEL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9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Current in SERIES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Current</a:t>
            </a:r>
            <a:r>
              <a:rPr lang="en-CA" dirty="0"/>
              <a:t> </a:t>
            </a:r>
            <a:r>
              <a:rPr lang="en-CA" dirty="0" smtClean="0"/>
              <a:t>(I)</a:t>
            </a:r>
          </a:p>
          <a:p>
            <a:pPr lvl="1"/>
            <a:r>
              <a:rPr lang="en-CA" dirty="0" smtClean="0"/>
              <a:t>Measured in Amperes (A)</a:t>
            </a:r>
          </a:p>
          <a:p>
            <a:pPr lvl="1"/>
            <a:r>
              <a:rPr lang="en-CA" dirty="0" smtClean="0"/>
              <a:t>When you place an Ammeter in SERIES (SIDE BY SIDE) the current stays the same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Series</a:t>
            </a:r>
            <a:r>
              <a:rPr lang="en-CA" dirty="0"/>
              <a:t>: </a:t>
            </a:r>
            <a:endParaRPr lang="en-CA" dirty="0" smtClean="0"/>
          </a:p>
          <a:p>
            <a:pPr lvl="1"/>
            <a:r>
              <a:rPr lang="en-CA" dirty="0" err="1" smtClean="0"/>
              <a:t>I</a:t>
            </a:r>
            <a:r>
              <a:rPr lang="en-CA" baseline="-25000" dirty="0" err="1" smtClean="0"/>
              <a:t>Total</a:t>
            </a:r>
            <a:r>
              <a:rPr lang="en-CA" dirty="0" smtClean="0"/>
              <a:t> </a:t>
            </a:r>
            <a:r>
              <a:rPr lang="en-CA" dirty="0"/>
              <a:t>= </a:t>
            </a:r>
            <a:r>
              <a:rPr lang="en-CA" dirty="0" smtClean="0"/>
              <a:t>  I</a:t>
            </a:r>
            <a:r>
              <a:rPr lang="en-CA" baseline="-25000" dirty="0" smtClean="0"/>
              <a:t>1  </a:t>
            </a:r>
            <a:r>
              <a:rPr lang="en-CA" dirty="0"/>
              <a:t>=</a:t>
            </a:r>
            <a:r>
              <a:rPr lang="en-CA" dirty="0" smtClean="0"/>
              <a:t>  I</a:t>
            </a:r>
            <a:r>
              <a:rPr lang="en-CA" baseline="-25000" dirty="0" smtClean="0"/>
              <a:t>2 </a:t>
            </a:r>
            <a:r>
              <a:rPr lang="en-CA" dirty="0"/>
              <a:t>			</a:t>
            </a:r>
          </a:p>
        </p:txBody>
      </p:sp>
      <p:pic>
        <p:nvPicPr>
          <p:cNvPr id="4" name="Picture 3" descr="001 - Copy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0072" y="3645024"/>
            <a:ext cx="354352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Calculating Current in </a:t>
            </a:r>
            <a:r>
              <a:rPr lang="en-CA" dirty="0" smtClean="0"/>
              <a:t>PARALLEL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Current</a:t>
            </a:r>
            <a:r>
              <a:rPr lang="en-CA" dirty="0"/>
              <a:t> (I)</a:t>
            </a:r>
          </a:p>
          <a:p>
            <a:pPr lvl="1"/>
            <a:r>
              <a:rPr lang="en-CA" dirty="0"/>
              <a:t>Measured in Amperes (A)</a:t>
            </a:r>
          </a:p>
          <a:p>
            <a:pPr lvl="1"/>
            <a:r>
              <a:rPr lang="en-CA" dirty="0"/>
              <a:t>When you place an Ammeter in </a:t>
            </a:r>
            <a:r>
              <a:rPr lang="en-CA" dirty="0" smtClean="0"/>
              <a:t>PARALLEL (OPPPOSITE FROM EACHOTHER), you add the current to find a total.</a:t>
            </a:r>
            <a:endParaRPr lang="en-CA" dirty="0"/>
          </a:p>
          <a:p>
            <a:r>
              <a:rPr lang="en-CA" dirty="0" smtClean="0"/>
              <a:t>Parallel</a:t>
            </a:r>
            <a:r>
              <a:rPr lang="en-CA" dirty="0"/>
              <a:t>: </a:t>
            </a:r>
            <a:endParaRPr lang="en-CA" dirty="0" smtClean="0"/>
          </a:p>
          <a:p>
            <a:pPr lvl="1"/>
            <a:r>
              <a:rPr lang="en-CA" dirty="0" err="1"/>
              <a:t>I</a:t>
            </a:r>
            <a:r>
              <a:rPr lang="en-CA" baseline="-25000" dirty="0" err="1"/>
              <a:t>Total</a:t>
            </a:r>
            <a:r>
              <a:rPr lang="en-CA" dirty="0"/>
              <a:t> =   I</a:t>
            </a:r>
            <a:r>
              <a:rPr lang="en-CA" baseline="-25000" dirty="0"/>
              <a:t>1  </a:t>
            </a:r>
            <a:r>
              <a:rPr lang="en-CA" dirty="0" smtClean="0"/>
              <a:t>+  </a:t>
            </a:r>
            <a:r>
              <a:rPr lang="en-CA" dirty="0"/>
              <a:t>I</a:t>
            </a:r>
            <a:r>
              <a:rPr lang="en-CA" baseline="-25000" dirty="0"/>
              <a:t>2 </a:t>
            </a:r>
            <a:r>
              <a:rPr lang="en-CA" dirty="0"/>
              <a:t>			</a:t>
            </a:r>
          </a:p>
          <a:p>
            <a:endParaRPr lang="en-CA" dirty="0"/>
          </a:p>
        </p:txBody>
      </p:sp>
      <p:pic>
        <p:nvPicPr>
          <p:cNvPr id="6" name="Picture 5" descr="001 - Copy (2) - Cop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7782" y="3933056"/>
            <a:ext cx="343621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3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/>
              <a:t>Example </a:t>
            </a:r>
            <a:r>
              <a:rPr lang="en-CA" smtClean="0"/>
              <a:t>#4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640448" cy="4645496"/>
          </a:xfrm>
        </p:spPr>
        <p:txBody>
          <a:bodyPr/>
          <a:lstStyle/>
          <a:p>
            <a:r>
              <a:rPr lang="en-CA" dirty="0" smtClean="0"/>
              <a:t>Find the total current for the following circuit.</a:t>
            </a:r>
          </a:p>
          <a:p>
            <a:pPr lvl="1"/>
            <a:r>
              <a:rPr lang="en-CA" dirty="0" err="1"/>
              <a:t>I</a:t>
            </a:r>
            <a:r>
              <a:rPr lang="en-CA" baseline="-25000" dirty="0" err="1"/>
              <a:t>Total</a:t>
            </a:r>
            <a:r>
              <a:rPr lang="en-CA" dirty="0"/>
              <a:t> =   I</a:t>
            </a:r>
            <a:r>
              <a:rPr lang="en-CA" baseline="-25000" dirty="0"/>
              <a:t>1  </a:t>
            </a:r>
            <a:r>
              <a:rPr lang="en-CA" dirty="0"/>
              <a:t>+  I</a:t>
            </a:r>
            <a:r>
              <a:rPr lang="en-CA" baseline="-25000" dirty="0"/>
              <a:t>2 </a:t>
            </a:r>
            <a:endParaRPr lang="en-CA" baseline="-25000" dirty="0" smtClean="0"/>
          </a:p>
          <a:p>
            <a:pPr lvl="1"/>
            <a:r>
              <a:rPr lang="en-CA" dirty="0" smtClean="0"/>
              <a:t>I</a:t>
            </a:r>
            <a:r>
              <a:rPr lang="en-CA" baseline="-25000" dirty="0" smtClean="0"/>
              <a:t>T  </a:t>
            </a:r>
            <a:r>
              <a:rPr lang="en-CA" dirty="0" smtClean="0"/>
              <a:t> </a:t>
            </a:r>
            <a:r>
              <a:rPr lang="en-CA" dirty="0"/>
              <a:t>=   </a:t>
            </a:r>
            <a:r>
              <a:rPr lang="en-CA" dirty="0" smtClean="0"/>
              <a:t>10 A</a:t>
            </a:r>
            <a:r>
              <a:rPr lang="en-CA" baseline="-25000" dirty="0" smtClean="0"/>
              <a:t>  </a:t>
            </a:r>
            <a:r>
              <a:rPr lang="en-CA" dirty="0"/>
              <a:t>+  </a:t>
            </a:r>
            <a:r>
              <a:rPr lang="en-CA" dirty="0" smtClean="0"/>
              <a:t>12A</a:t>
            </a:r>
          </a:p>
          <a:p>
            <a:pPr lvl="1"/>
            <a:r>
              <a:rPr lang="en-CA" dirty="0" smtClean="0"/>
              <a:t>I</a:t>
            </a:r>
            <a:r>
              <a:rPr lang="en-CA" baseline="-25000" dirty="0" smtClean="0"/>
              <a:t>T   </a:t>
            </a:r>
            <a:r>
              <a:rPr lang="en-CA" dirty="0" smtClean="0"/>
              <a:t>=   22 A</a:t>
            </a:r>
            <a:r>
              <a:rPr lang="en-CA" dirty="0"/>
              <a:t>	</a:t>
            </a:r>
          </a:p>
        </p:txBody>
      </p:sp>
      <p:pic>
        <p:nvPicPr>
          <p:cNvPr id="4" name="Picture 3" descr="001 - Copy (2) - Cop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088" y="1340768"/>
            <a:ext cx="3436218" cy="2160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1772816"/>
            <a:ext cx="709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10 A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1772816"/>
            <a:ext cx="709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12 A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1720" y="4005064"/>
            <a:ext cx="180020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4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000488" cy="4573488"/>
          </a:xfrm>
        </p:spPr>
        <p:txBody>
          <a:bodyPr/>
          <a:lstStyle/>
          <a:p>
            <a:r>
              <a:rPr lang="en-CA" dirty="0"/>
              <a:t>Find the total current for the following circuit</a:t>
            </a:r>
            <a:r>
              <a:rPr lang="en-CA" dirty="0" smtClean="0"/>
              <a:t>.</a:t>
            </a:r>
          </a:p>
          <a:p>
            <a:r>
              <a:rPr lang="en-CA" dirty="0" err="1"/>
              <a:t>I</a:t>
            </a:r>
            <a:r>
              <a:rPr lang="en-CA" baseline="-25000" dirty="0" err="1"/>
              <a:t>Total</a:t>
            </a:r>
            <a:r>
              <a:rPr lang="en-CA" dirty="0"/>
              <a:t> =   I</a:t>
            </a:r>
            <a:r>
              <a:rPr lang="en-CA" baseline="-25000" dirty="0"/>
              <a:t>1  </a:t>
            </a:r>
            <a:r>
              <a:rPr lang="en-CA" dirty="0"/>
              <a:t>=  </a:t>
            </a:r>
            <a:r>
              <a:rPr lang="en-CA" dirty="0" smtClean="0"/>
              <a:t>I</a:t>
            </a:r>
            <a:r>
              <a:rPr lang="en-CA" baseline="-25000" dirty="0" smtClean="0"/>
              <a:t>2</a:t>
            </a:r>
          </a:p>
          <a:p>
            <a:pPr marL="82296" indent="0">
              <a:buNone/>
            </a:pPr>
            <a:r>
              <a:rPr lang="en-CA" baseline="-25000" dirty="0" smtClean="0"/>
              <a:t> </a:t>
            </a:r>
            <a:r>
              <a:rPr lang="en-CA" dirty="0" smtClean="0"/>
              <a:t>         =  12A = 12 A</a:t>
            </a:r>
          </a:p>
          <a:p>
            <a:pPr marL="82296" indent="0">
              <a:buNone/>
            </a:pPr>
            <a:r>
              <a:rPr lang="en-CA" dirty="0" smtClean="0"/>
              <a:t>          = 12 A</a:t>
            </a:r>
            <a:endParaRPr lang="en-CA" dirty="0"/>
          </a:p>
          <a:p>
            <a:endParaRPr lang="en-CA" dirty="0"/>
          </a:p>
        </p:txBody>
      </p:sp>
      <p:pic>
        <p:nvPicPr>
          <p:cNvPr id="5" name="Picture 4" descr="001 - Copy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6096" y="692696"/>
            <a:ext cx="3543528" cy="2664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57135" y="3233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12 A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4077072"/>
            <a:ext cx="180020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8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5160796" cy="4800600"/>
          </a:xfrm>
        </p:spPr>
        <p:txBody>
          <a:bodyPr/>
          <a:lstStyle/>
          <a:p>
            <a:r>
              <a:rPr lang="en-US" dirty="0"/>
              <a:t>How long does it take </a:t>
            </a:r>
            <a:r>
              <a:rPr lang="en-US" dirty="0" smtClean="0"/>
              <a:t>40 </a:t>
            </a:r>
            <a:r>
              <a:rPr lang="en-US" dirty="0"/>
              <a:t>C of charge to pass by a point if the current in the circuit is </a:t>
            </a:r>
            <a:r>
              <a:rPr lang="en-US" dirty="0" smtClean="0"/>
              <a:t>0.76 A ?</a:t>
            </a:r>
          </a:p>
          <a:p>
            <a:pPr marL="82296" indent="0">
              <a:buNone/>
            </a:pPr>
            <a:r>
              <a:rPr lang="en-CA" dirty="0" smtClean="0"/>
              <a:t>t </a:t>
            </a:r>
            <a:r>
              <a:rPr lang="en-CA" dirty="0"/>
              <a:t>= </a:t>
            </a:r>
            <a:r>
              <a:rPr lang="en-CA" u="sng" dirty="0"/>
              <a:t>Q </a:t>
            </a:r>
            <a:r>
              <a:rPr lang="en-CA" dirty="0"/>
              <a:t>   =   </a:t>
            </a:r>
            <a:r>
              <a:rPr lang="en-CA" u="sng" dirty="0"/>
              <a:t> </a:t>
            </a:r>
            <a:r>
              <a:rPr lang="en-CA" u="sng" dirty="0" smtClean="0"/>
              <a:t>40 </a:t>
            </a:r>
            <a:r>
              <a:rPr lang="en-CA" dirty="0" smtClean="0"/>
              <a:t>   </a:t>
            </a:r>
            <a:r>
              <a:rPr lang="en-CA" dirty="0"/>
              <a:t>=    </a:t>
            </a:r>
            <a:r>
              <a:rPr lang="en-CA" dirty="0" smtClean="0"/>
              <a:t>52.6 </a:t>
            </a:r>
            <a:r>
              <a:rPr lang="en-CA" dirty="0"/>
              <a:t>s</a:t>
            </a:r>
            <a:endParaRPr lang="en-CA" dirty="0"/>
          </a:p>
          <a:p>
            <a:pPr marL="82296" indent="0">
              <a:buNone/>
            </a:pPr>
            <a:r>
              <a:rPr lang="en-CA" dirty="0"/>
              <a:t>      </a:t>
            </a:r>
            <a:r>
              <a:rPr lang="en-CA" dirty="0" smtClean="0"/>
              <a:t>I	</a:t>
            </a:r>
            <a:r>
              <a:rPr lang="en-CA" dirty="0"/>
              <a:t>	   </a:t>
            </a:r>
            <a:r>
              <a:rPr lang="en-CA" dirty="0" smtClean="0"/>
              <a:t>0.76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513" y="476672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902144" y="3411744"/>
            <a:ext cx="180020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3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16632"/>
            <a:ext cx="7344816" cy="2808312"/>
          </a:xfrm>
        </p:spPr>
        <p:txBody>
          <a:bodyPr>
            <a:normAutofit fontScale="70000" lnSpcReduction="20000"/>
          </a:bodyPr>
          <a:lstStyle/>
          <a:p>
            <a:r>
              <a:rPr lang="en-CA" sz="4500" dirty="0"/>
              <a:t>An electric cell (battery) uses a chemical reaction to create a “potential difference” between the ends of the battery.  </a:t>
            </a:r>
            <a:endParaRPr lang="en-CA" sz="4500" dirty="0" smtClean="0"/>
          </a:p>
          <a:p>
            <a:pPr lvl="1"/>
            <a:r>
              <a:rPr lang="en-CA" sz="4100" dirty="0" smtClean="0"/>
              <a:t>That </a:t>
            </a:r>
            <a:r>
              <a:rPr lang="en-CA" sz="4100" dirty="0"/>
              <a:t>means that one end of the cell becomes </a:t>
            </a:r>
            <a:r>
              <a:rPr lang="en-CA" sz="4100" dirty="0">
                <a:solidFill>
                  <a:srgbClr val="FF0000"/>
                </a:solidFill>
              </a:rPr>
              <a:t>positive</a:t>
            </a:r>
            <a:r>
              <a:rPr lang="en-CA" sz="4100" dirty="0"/>
              <a:t> and the other becomes </a:t>
            </a:r>
            <a:r>
              <a:rPr lang="en-CA" sz="4100" dirty="0">
                <a:solidFill>
                  <a:schemeClr val="accent1"/>
                </a:solidFill>
              </a:rPr>
              <a:t>negative</a:t>
            </a:r>
            <a:r>
              <a:rPr lang="en-CA" sz="4100" dirty="0" smtClean="0"/>
              <a:t>.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71600" y="2662021"/>
            <a:ext cx="4824536" cy="3744416"/>
          </a:xfrm>
        </p:spPr>
        <p:txBody>
          <a:bodyPr>
            <a:normAutofit fontScale="70000" lnSpcReduction="20000"/>
          </a:bodyPr>
          <a:lstStyle/>
          <a:p>
            <a:r>
              <a:rPr lang="en-CA" sz="4600" dirty="0"/>
              <a:t>When a circuit connects the two ends of the cell, current flows through the wire.  </a:t>
            </a:r>
          </a:p>
          <a:p>
            <a:pPr lvl="1"/>
            <a:r>
              <a:rPr lang="en-CA" sz="4000" dirty="0"/>
              <a:t>This is because electrons are repelled by the negative end of the cell and attracted to the positive end.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8599" y="3490113"/>
            <a:ext cx="27394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us 7"/>
          <p:cNvSpPr/>
          <p:nvPr/>
        </p:nvSpPr>
        <p:spPr>
          <a:xfrm>
            <a:off x="5979955" y="4045783"/>
            <a:ext cx="288032" cy="288032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Minus 8"/>
          <p:cNvSpPr/>
          <p:nvPr/>
        </p:nvSpPr>
        <p:spPr>
          <a:xfrm>
            <a:off x="6102393" y="4581883"/>
            <a:ext cx="248229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Elbow Connector 10"/>
          <p:cNvCxnSpPr/>
          <p:nvPr/>
        </p:nvCxnSpPr>
        <p:spPr>
          <a:xfrm>
            <a:off x="6267987" y="5113714"/>
            <a:ext cx="792088" cy="612067"/>
          </a:xfrm>
          <a:prstGeom prst="bentConnector3">
            <a:avLst>
              <a:gd name="adj1" fmla="val 1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 flipH="1" flipV="1">
            <a:off x="8196811" y="5128217"/>
            <a:ext cx="1063662" cy="129126"/>
          </a:xfrm>
          <a:prstGeom prst="bentConnector3">
            <a:avLst>
              <a:gd name="adj1" fmla="val -448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060075" y="3356992"/>
            <a:ext cx="8963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6" y="1433830"/>
            <a:ext cx="4536504" cy="5307538"/>
          </a:xfrm>
        </p:spPr>
        <p:txBody>
          <a:bodyPr>
            <a:normAutofit fontScale="92500" lnSpcReduction="10000"/>
          </a:bodyPr>
          <a:lstStyle/>
          <a:p>
            <a:r>
              <a:rPr lang="en-CA" sz="4000" dirty="0" smtClean="0"/>
              <a:t>This is called </a:t>
            </a:r>
            <a:r>
              <a:rPr lang="en-CA" sz="4000" dirty="0" smtClean="0">
                <a:solidFill>
                  <a:srgbClr val="FF0000"/>
                </a:solidFill>
              </a:rPr>
              <a:t>conventional </a:t>
            </a:r>
            <a:r>
              <a:rPr lang="en-CA" sz="4000" dirty="0">
                <a:solidFill>
                  <a:srgbClr val="FF0000"/>
                </a:solidFill>
              </a:rPr>
              <a:t>current </a:t>
            </a:r>
            <a:endParaRPr lang="en-CA" sz="4000" dirty="0" smtClean="0"/>
          </a:p>
          <a:p>
            <a:pPr lvl="1"/>
            <a:r>
              <a:rPr lang="en-CA" sz="3200" dirty="0" smtClean="0"/>
              <a:t>defined </a:t>
            </a:r>
            <a:r>
              <a:rPr lang="en-CA" sz="3200" dirty="0"/>
              <a:t>as the direction positive charges move in a circuit </a:t>
            </a:r>
            <a:endParaRPr lang="en-CA" sz="3200" dirty="0" smtClean="0"/>
          </a:p>
          <a:p>
            <a:pPr lvl="1"/>
            <a:r>
              <a:rPr lang="en-CA" sz="3200" dirty="0" smtClean="0"/>
              <a:t>from </a:t>
            </a:r>
            <a:r>
              <a:rPr lang="en-CA" sz="3200" dirty="0"/>
              <a:t>positive to </a:t>
            </a:r>
            <a:r>
              <a:rPr lang="en-CA" sz="3200" dirty="0" smtClean="0"/>
              <a:t>negative</a:t>
            </a:r>
          </a:p>
          <a:p>
            <a:pPr lvl="1"/>
            <a:r>
              <a:rPr lang="en-CA" sz="3200" dirty="0"/>
              <a:t>w</a:t>
            </a:r>
            <a:r>
              <a:rPr lang="en-CA" sz="3200" dirty="0" smtClean="0"/>
              <a:t>e </a:t>
            </a:r>
            <a:r>
              <a:rPr lang="en-CA" sz="3200" dirty="0"/>
              <a:t>now know this isn’t the way it actually works.</a:t>
            </a:r>
          </a:p>
          <a:p>
            <a:pPr marL="82296" indent="0">
              <a:buNone/>
            </a:pPr>
            <a:endParaRPr lang="en-CA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1043608" y="116632"/>
            <a:ext cx="7848872" cy="1440160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/>
              <a:t>When scientists discovered electric current, they assumed that positive charges were moving.  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140968"/>
            <a:ext cx="27394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us 4"/>
          <p:cNvSpPr/>
          <p:nvPr/>
        </p:nvSpPr>
        <p:spPr>
          <a:xfrm>
            <a:off x="6094795" y="3621534"/>
            <a:ext cx="288032" cy="288032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Minus 5"/>
          <p:cNvSpPr/>
          <p:nvPr/>
        </p:nvSpPr>
        <p:spPr>
          <a:xfrm>
            <a:off x="6134598" y="4233622"/>
            <a:ext cx="248229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6382827" y="2996952"/>
            <a:ext cx="709453" cy="360040"/>
          </a:xfrm>
          <a:prstGeom prst="bentConnector3">
            <a:avLst>
              <a:gd name="adj1" fmla="val -6275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8184145" y="3201231"/>
            <a:ext cx="912614" cy="504056"/>
          </a:xfrm>
          <a:prstGeom prst="bentConnector3">
            <a:avLst>
              <a:gd name="adj1" fmla="val -80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948264" y="5445224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ultiply 15"/>
          <p:cNvSpPr/>
          <p:nvPr/>
        </p:nvSpPr>
        <p:spPr>
          <a:xfrm>
            <a:off x="5364088" y="1821354"/>
            <a:ext cx="4320480" cy="4824536"/>
          </a:xfrm>
          <a:prstGeom prst="mathMultiply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28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Current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648" y="1484784"/>
            <a:ext cx="4968552" cy="2808312"/>
          </a:xfrm>
        </p:spPr>
        <p:txBody>
          <a:bodyPr>
            <a:normAutofit fontScale="85000" lnSpcReduction="20000"/>
          </a:bodyPr>
          <a:lstStyle/>
          <a:p>
            <a:r>
              <a:rPr lang="en-CA" sz="4200" dirty="0"/>
              <a:t>Current is the amount of charge that passes a point in a current every second: </a:t>
            </a:r>
            <a:endParaRPr lang="en-CA" sz="4200" dirty="0" smtClean="0"/>
          </a:p>
          <a:p>
            <a:pPr lvl="2"/>
            <a:r>
              <a:rPr lang="en-CA" sz="2800" b="1" dirty="0" smtClean="0"/>
              <a:t>I </a:t>
            </a:r>
            <a:r>
              <a:rPr lang="en-CA" sz="2800" b="1" dirty="0"/>
              <a:t>= </a:t>
            </a:r>
            <a:r>
              <a:rPr lang="en-CA" sz="2800" b="1" u="sng" dirty="0" smtClean="0"/>
              <a:t>Q</a:t>
            </a:r>
            <a:endParaRPr lang="en-CA" sz="2800" dirty="0"/>
          </a:p>
          <a:p>
            <a:pPr marL="658368" lvl="2" indent="0">
              <a:buNone/>
            </a:pPr>
            <a:r>
              <a:rPr lang="en-CA" sz="2800" b="1" dirty="0"/>
              <a:t>	 </a:t>
            </a:r>
            <a:r>
              <a:rPr lang="en-CA" sz="2800" b="1" dirty="0" smtClean="0"/>
              <a:t>     t</a:t>
            </a:r>
            <a:endParaRPr lang="en-CA" sz="2800" dirty="0"/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5988" y="4149080"/>
            <a:ext cx="8701657" cy="2520280"/>
          </a:xfrm>
        </p:spPr>
        <p:txBody>
          <a:bodyPr>
            <a:noAutofit/>
          </a:bodyPr>
          <a:lstStyle/>
          <a:p>
            <a:r>
              <a:rPr lang="en-CA" b="1" dirty="0"/>
              <a:t>I: </a:t>
            </a:r>
            <a:r>
              <a:rPr lang="en-CA" dirty="0"/>
              <a:t>is the symbol for current, measured in </a:t>
            </a:r>
            <a:r>
              <a:rPr lang="en-CA" b="1" dirty="0"/>
              <a:t>amperes</a:t>
            </a:r>
            <a:r>
              <a:rPr lang="en-CA" dirty="0"/>
              <a:t> (</a:t>
            </a:r>
            <a:r>
              <a:rPr lang="en-CA" dirty="0" smtClean="0"/>
              <a:t>A)</a:t>
            </a:r>
          </a:p>
          <a:p>
            <a:r>
              <a:rPr lang="en-CA" b="1" dirty="0" smtClean="0"/>
              <a:t>Q</a:t>
            </a:r>
            <a:r>
              <a:rPr lang="en-CA" dirty="0"/>
              <a:t>: is the symbol for charge, measured in </a:t>
            </a:r>
            <a:r>
              <a:rPr lang="en-CA" b="1" dirty="0"/>
              <a:t>coulombs</a:t>
            </a:r>
            <a:r>
              <a:rPr lang="en-CA" dirty="0"/>
              <a:t> (C) </a:t>
            </a:r>
          </a:p>
          <a:p>
            <a:r>
              <a:rPr lang="en-CA" b="1" dirty="0"/>
              <a:t>t</a:t>
            </a:r>
            <a:r>
              <a:rPr lang="en-CA" dirty="0"/>
              <a:t>: is time, measured in </a:t>
            </a:r>
            <a:r>
              <a:rPr lang="en-CA" b="1" dirty="0"/>
              <a:t>SECONDS (s)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3247" y="836712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76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 #1</a:t>
            </a:r>
          </a:p>
          <a:p>
            <a:endParaRPr lang="en-CA" dirty="0"/>
          </a:p>
          <a:p>
            <a:r>
              <a:rPr lang="en-CA" dirty="0"/>
              <a:t>What is the current in a wire if 25 </a:t>
            </a:r>
            <a:r>
              <a:rPr lang="en-CA" dirty="0" smtClean="0"/>
              <a:t>C </a:t>
            </a:r>
            <a:r>
              <a:rPr lang="en-CA" dirty="0"/>
              <a:t>of </a:t>
            </a:r>
            <a:r>
              <a:rPr lang="en-CA" dirty="0" smtClean="0"/>
              <a:t>charge </a:t>
            </a:r>
            <a:r>
              <a:rPr lang="en-CA" dirty="0"/>
              <a:t>passes by a point in 5 seconds</a:t>
            </a:r>
            <a:r>
              <a:rPr lang="en-CA" dirty="0" smtClean="0"/>
              <a:t>?</a:t>
            </a:r>
          </a:p>
          <a:p>
            <a:endParaRPr lang="en-CA" dirty="0"/>
          </a:p>
          <a:p>
            <a:pPr marL="82296" indent="0">
              <a:buNone/>
            </a:pPr>
            <a:r>
              <a:rPr lang="en-CA" dirty="0" smtClean="0"/>
              <a:t>I = </a:t>
            </a:r>
            <a:r>
              <a:rPr lang="en-CA" u="sng" dirty="0" smtClean="0"/>
              <a:t>Q </a:t>
            </a:r>
            <a:r>
              <a:rPr lang="en-CA" dirty="0" smtClean="0"/>
              <a:t>   =   </a:t>
            </a:r>
            <a:r>
              <a:rPr lang="en-CA" u="sng" dirty="0" smtClean="0"/>
              <a:t> 25 </a:t>
            </a:r>
            <a:r>
              <a:rPr lang="en-CA" dirty="0" smtClean="0"/>
              <a:t>   =    5 A</a:t>
            </a:r>
          </a:p>
          <a:p>
            <a:pPr marL="82296" indent="0">
              <a:buNone/>
            </a:pPr>
            <a:r>
              <a:rPr lang="en-CA" dirty="0" smtClean="0"/>
              <a:t>      t		   5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004048" y="4149080"/>
            <a:ext cx="151216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3410" y="188640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4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CA" dirty="0" smtClean="0"/>
              <a:t>Example #2</a:t>
            </a:r>
          </a:p>
          <a:p>
            <a:r>
              <a:rPr lang="en-CA" dirty="0"/>
              <a:t>If the current in a wire is measured to be 12 A, how much charge passes by a point in the circuit every minute</a:t>
            </a:r>
            <a:endParaRPr lang="en-CA" dirty="0" smtClean="0"/>
          </a:p>
          <a:p>
            <a:pPr marL="82296" indent="0">
              <a:buNone/>
            </a:pPr>
            <a:endParaRPr lang="en-CA" dirty="0" smtClean="0"/>
          </a:p>
          <a:p>
            <a:pPr marL="82296" indent="0">
              <a:buNone/>
            </a:pPr>
            <a:r>
              <a:rPr lang="en-CA" dirty="0" smtClean="0"/>
              <a:t>Q = I x t </a:t>
            </a:r>
          </a:p>
          <a:p>
            <a:pPr marL="82296" indent="0">
              <a:buNone/>
            </a:pPr>
            <a:r>
              <a:rPr lang="en-CA" dirty="0"/>
              <a:t> </a:t>
            </a:r>
            <a:r>
              <a:rPr lang="en-CA" dirty="0" smtClean="0"/>
              <a:t>   = 12 A x 60 sec.  </a:t>
            </a:r>
          </a:p>
          <a:p>
            <a:pPr marL="82296" indent="0">
              <a:buNone/>
            </a:pPr>
            <a:r>
              <a:rPr lang="en-CA" dirty="0"/>
              <a:t> </a:t>
            </a:r>
            <a:r>
              <a:rPr lang="en-CA" dirty="0" smtClean="0"/>
              <a:t>   = 720</a:t>
            </a:r>
            <a:r>
              <a:rPr lang="en-CA" dirty="0"/>
              <a:t> </a:t>
            </a:r>
            <a:r>
              <a:rPr lang="en-CA" dirty="0" smtClean="0"/>
              <a:t>Coulombs (C)   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6404" y="-171400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23728" y="5258603"/>
            <a:ext cx="324036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2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 #3</a:t>
            </a:r>
          </a:p>
          <a:p>
            <a:pPr marL="82296" indent="0">
              <a:buNone/>
            </a:pPr>
            <a:endParaRPr lang="en-CA" dirty="0" smtClean="0"/>
          </a:p>
          <a:p>
            <a:pPr marL="82296" indent="0">
              <a:buNone/>
            </a:pPr>
            <a:r>
              <a:rPr lang="en-CA" dirty="0" smtClean="0"/>
              <a:t>A </a:t>
            </a:r>
            <a:r>
              <a:rPr lang="en-CA" dirty="0"/>
              <a:t>current of 64 mA is equivalent to ____________________ A.</a:t>
            </a:r>
          </a:p>
          <a:p>
            <a:pPr marL="82296" indent="0">
              <a:buNone/>
            </a:pPr>
            <a:endParaRPr lang="en-CA" dirty="0"/>
          </a:p>
          <a:p>
            <a:pPr marL="82296" indent="0">
              <a:buNone/>
            </a:pPr>
            <a:r>
              <a:rPr lang="en-CA" dirty="0"/>
              <a:t>64 mA  x   </a:t>
            </a:r>
            <a:r>
              <a:rPr lang="en-CA" u="sng" dirty="0"/>
              <a:t>1 A   </a:t>
            </a:r>
            <a:r>
              <a:rPr lang="en-CA" dirty="0"/>
              <a:t>	</a:t>
            </a:r>
            <a:r>
              <a:rPr lang="en-CA" dirty="0" smtClean="0"/>
              <a:t>=   </a:t>
            </a:r>
            <a:r>
              <a:rPr lang="en-CA" dirty="0"/>
              <a:t>0.064 A</a:t>
            </a:r>
          </a:p>
          <a:p>
            <a:pPr marL="82296" indent="0">
              <a:buNone/>
            </a:pPr>
            <a:r>
              <a:rPr lang="en-CA" dirty="0"/>
              <a:t>		</a:t>
            </a:r>
            <a:r>
              <a:rPr lang="en-CA" dirty="0" smtClean="0"/>
              <a:t>1000mA</a:t>
            </a:r>
            <a:endParaRPr lang="en-CA" dirty="0"/>
          </a:p>
          <a:p>
            <a:pPr marL="82296" indent="0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652120" y="4149080"/>
            <a:ext cx="151216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69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4320480" cy="6408712"/>
          </a:xfrm>
        </p:spPr>
        <p:txBody>
          <a:bodyPr>
            <a:normAutofit/>
          </a:bodyPr>
          <a:lstStyle/>
          <a:p>
            <a:r>
              <a:rPr lang="en-CA" sz="3600" dirty="0"/>
              <a:t>Current is measured by a device called an ammeter.</a:t>
            </a:r>
          </a:p>
          <a:p>
            <a:pPr marL="82296" indent="0">
              <a:buNone/>
            </a:pPr>
            <a:endParaRPr lang="en-CA" sz="3600" dirty="0"/>
          </a:p>
          <a:p>
            <a:r>
              <a:rPr lang="en-CA" sz="3600" dirty="0"/>
              <a:t>Typical amounts of current:</a:t>
            </a:r>
          </a:p>
          <a:p>
            <a:pPr lvl="1"/>
            <a:r>
              <a:rPr lang="en-CA" sz="3200" dirty="0"/>
              <a:t>In a light bulb is 1A</a:t>
            </a:r>
          </a:p>
          <a:p>
            <a:pPr lvl="1"/>
            <a:r>
              <a:rPr lang="en-CA" sz="3200" dirty="0"/>
              <a:t>In a TV is 4A</a:t>
            </a:r>
          </a:p>
          <a:p>
            <a:pPr lvl="1"/>
            <a:r>
              <a:rPr lang="en-CA" sz="3200" dirty="0"/>
              <a:t>In a car starter is 500 A</a:t>
            </a:r>
          </a:p>
          <a:p>
            <a:endParaRPr lang="en-C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2591"/>
              </p:ext>
            </p:extLst>
          </p:nvPr>
        </p:nvGraphicFramePr>
        <p:xfrm>
          <a:off x="5794898" y="476672"/>
          <a:ext cx="276576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Bitmap Image" r:id="rId3" imgW="1467055" imgH="495369" progId="Paint.Picture">
                  <p:embed/>
                </p:oleObj>
              </mc:Choice>
              <mc:Fallback>
                <p:oleObj name="Bitmap Image" r:id="rId3" imgW="1467055" imgH="49536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898" y="476672"/>
                        <a:ext cx="2765762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5195" y="3212981"/>
            <a:ext cx="27394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504100"/>
              </p:ext>
            </p:extLst>
          </p:nvPr>
        </p:nvGraphicFramePr>
        <p:xfrm>
          <a:off x="6732240" y="3095439"/>
          <a:ext cx="14097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Bitmap Image" r:id="rId6" imgW="2247619" imgH="714286" progId="Paint.Picture">
                  <p:embed/>
                </p:oleObj>
              </mc:Choice>
              <mc:Fallback>
                <p:oleObj name="Bitmap Image" r:id="rId6" imgW="2247619" imgH="71428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095439"/>
                        <a:ext cx="14097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35607" y="4051837"/>
            <a:ext cx="1511019" cy="5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31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Series vs. Parallel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390" y="1196752"/>
            <a:ext cx="8115610" cy="1688976"/>
          </a:xfrm>
        </p:spPr>
        <p:txBody>
          <a:bodyPr>
            <a:normAutofit fontScale="92500" lnSpcReduction="10000"/>
          </a:bodyPr>
          <a:lstStyle/>
          <a:p>
            <a:r>
              <a:rPr lang="en-CA" sz="3500" dirty="0"/>
              <a:t>In a circuit, devices (such as light bulbs or batteries) can be placed in two different ways.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276872"/>
            <a:ext cx="4176464" cy="3766552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CA" dirty="0"/>
              <a:t>1. </a:t>
            </a:r>
            <a:r>
              <a:rPr lang="en-CA" b="1" dirty="0"/>
              <a:t>SERIES</a:t>
            </a:r>
            <a:endParaRPr lang="en-CA" dirty="0"/>
          </a:p>
          <a:p>
            <a:r>
              <a:rPr lang="en-CA" dirty="0" smtClean="0"/>
              <a:t>When </a:t>
            </a:r>
            <a:r>
              <a:rPr lang="en-CA" dirty="0"/>
              <a:t>devices are placed in series, the current goes through a </a:t>
            </a:r>
            <a:r>
              <a:rPr lang="en-CA" dirty="0">
                <a:solidFill>
                  <a:srgbClr val="FF0000"/>
                </a:solidFill>
              </a:rPr>
              <a:t>single</a:t>
            </a:r>
            <a:r>
              <a:rPr lang="en-CA" dirty="0"/>
              <a:t> path through all devices.</a:t>
            </a:r>
          </a:p>
          <a:p>
            <a:r>
              <a:rPr lang="en-CA" dirty="0"/>
              <a:t>In this circuit, there is only </a:t>
            </a:r>
            <a:r>
              <a:rPr lang="en-CA" b="1" dirty="0"/>
              <a:t>one path </a:t>
            </a:r>
            <a:r>
              <a:rPr lang="en-CA" dirty="0"/>
              <a:t>and the current goes through the two light bulbs in the </a:t>
            </a:r>
            <a:r>
              <a:rPr lang="en-CA" dirty="0">
                <a:solidFill>
                  <a:srgbClr val="FF0000"/>
                </a:solidFill>
              </a:rPr>
              <a:t>series</a:t>
            </a:r>
            <a:r>
              <a:rPr lang="en-CA" dirty="0"/>
              <a:t>.</a:t>
            </a:r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40968"/>
            <a:ext cx="320063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Elbow Connector 5"/>
          <p:cNvCxnSpPr/>
          <p:nvPr/>
        </p:nvCxnSpPr>
        <p:spPr>
          <a:xfrm rot="10800000" flipV="1">
            <a:off x="7740352" y="4797152"/>
            <a:ext cx="1152128" cy="792088"/>
          </a:xfrm>
          <a:prstGeom prst="bentConnector3">
            <a:avLst>
              <a:gd name="adj1" fmla="val -9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V="1">
            <a:off x="5508104" y="4941168"/>
            <a:ext cx="936104" cy="360040"/>
          </a:xfrm>
          <a:prstGeom prst="bentConnector3">
            <a:avLst>
              <a:gd name="adj1" fmla="val 48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flipV="1">
            <a:off x="5796136" y="2996952"/>
            <a:ext cx="1152128" cy="360040"/>
          </a:xfrm>
          <a:prstGeom prst="bentConnector3">
            <a:avLst>
              <a:gd name="adj1" fmla="val -21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8280412" y="3176972"/>
            <a:ext cx="648072" cy="576064"/>
          </a:xfrm>
          <a:prstGeom prst="bentConnector3">
            <a:avLst>
              <a:gd name="adj1" fmla="val -68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3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224</TotalTime>
  <Words>628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Solstice</vt:lpstr>
      <vt:lpstr>Bitmap Image</vt:lpstr>
      <vt:lpstr>Current</vt:lpstr>
      <vt:lpstr>PowerPoint Presentation</vt:lpstr>
      <vt:lpstr>PowerPoint Presentation</vt:lpstr>
      <vt:lpstr>Calculating Current</vt:lpstr>
      <vt:lpstr>PowerPoint Presentation</vt:lpstr>
      <vt:lpstr>PowerPoint Presentation</vt:lpstr>
      <vt:lpstr>PowerPoint Presentation</vt:lpstr>
      <vt:lpstr>PowerPoint Presentation</vt:lpstr>
      <vt:lpstr>Series vs. Parallel</vt:lpstr>
      <vt:lpstr>PowerPoint Presentation</vt:lpstr>
      <vt:lpstr>PowerPoint Presentation</vt:lpstr>
      <vt:lpstr>Calculating Current in SERIES</vt:lpstr>
      <vt:lpstr>Calculating Current in PARALLEL</vt:lpstr>
      <vt:lpstr>Example #4 </vt:lpstr>
      <vt:lpstr>Example #5</vt:lpstr>
      <vt:lpstr>Example #6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Narinder K Gill 01</dc:creator>
  <cp:lastModifiedBy>Narinder K Gill 01</cp:lastModifiedBy>
  <cp:revision>26</cp:revision>
  <dcterms:created xsi:type="dcterms:W3CDTF">2012-04-17T21:26:21Z</dcterms:created>
  <dcterms:modified xsi:type="dcterms:W3CDTF">2012-05-15T19:46:37Z</dcterms:modified>
</cp:coreProperties>
</file>