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2" r:id="rId6"/>
    <p:sldId id="264" r:id="rId7"/>
    <p:sldId id="263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19" autoAdjust="0"/>
    <p:restoredTop sz="94660"/>
  </p:normalViewPr>
  <p:slideViewPr>
    <p:cSldViewPr>
      <p:cViewPr varScale="1">
        <p:scale>
          <a:sx n="74" d="100"/>
          <a:sy n="74" d="100"/>
        </p:scale>
        <p:origin x="-9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1C1DC-7905-4BC8-B226-F70774A41530}" type="datetimeFigureOut">
              <a:rPr lang="en-CA" smtClean="0"/>
              <a:t>17/05/2012</a:t>
            </a:fld>
            <a:endParaRPr lang="en-C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27FD1C-FE9E-4789-AC6E-2243D799C36F}" type="slidenum">
              <a:rPr lang="en-CA" smtClean="0"/>
              <a:t>‹#›</a:t>
            </a:fld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1C1DC-7905-4BC8-B226-F70774A41530}" type="datetimeFigureOut">
              <a:rPr lang="en-CA" smtClean="0"/>
              <a:t>17/05/2012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27FD1C-FE9E-4789-AC6E-2243D799C36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1C1DC-7905-4BC8-B226-F70774A41530}" type="datetimeFigureOut">
              <a:rPr lang="en-CA" smtClean="0"/>
              <a:t>17/05/2012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27FD1C-FE9E-4789-AC6E-2243D799C36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1C1DC-7905-4BC8-B226-F70774A41530}" type="datetimeFigureOut">
              <a:rPr lang="en-CA" smtClean="0"/>
              <a:t>17/05/2012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27FD1C-FE9E-4789-AC6E-2243D799C36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1C1DC-7905-4BC8-B226-F70774A41530}" type="datetimeFigureOut">
              <a:rPr lang="en-CA" smtClean="0"/>
              <a:t>17/05/2012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27FD1C-FE9E-4789-AC6E-2243D799C36F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1C1DC-7905-4BC8-B226-F70774A41530}" type="datetimeFigureOut">
              <a:rPr lang="en-CA" smtClean="0"/>
              <a:t>17/05/2012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27FD1C-FE9E-4789-AC6E-2243D799C36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1C1DC-7905-4BC8-B226-F70774A41530}" type="datetimeFigureOut">
              <a:rPr lang="en-CA" smtClean="0"/>
              <a:t>17/05/2012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27FD1C-FE9E-4789-AC6E-2243D799C36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1C1DC-7905-4BC8-B226-F70774A41530}" type="datetimeFigureOut">
              <a:rPr lang="en-CA" smtClean="0"/>
              <a:t>17/05/2012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27FD1C-FE9E-4789-AC6E-2243D799C36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1C1DC-7905-4BC8-B226-F70774A41530}" type="datetimeFigureOut">
              <a:rPr lang="en-CA" smtClean="0"/>
              <a:t>17/05/2012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27FD1C-FE9E-4789-AC6E-2243D799C36F}" type="slidenum">
              <a:rPr lang="en-CA" smtClean="0"/>
              <a:t>‹#›</a:t>
            </a:fld>
            <a:endParaRPr lang="en-C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1C1DC-7905-4BC8-B226-F70774A41530}" type="datetimeFigureOut">
              <a:rPr lang="en-CA" smtClean="0"/>
              <a:t>17/05/2012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27FD1C-FE9E-4789-AC6E-2243D799C36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1C1DC-7905-4BC8-B226-F70774A41530}" type="datetimeFigureOut">
              <a:rPr lang="en-CA" smtClean="0"/>
              <a:t>17/05/2012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27FD1C-FE9E-4789-AC6E-2243D799C36F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EC1C1DC-7905-4BC8-B226-F70774A41530}" type="datetimeFigureOut">
              <a:rPr lang="en-CA" smtClean="0"/>
              <a:t>17/05/2012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B27FD1C-FE9E-4789-AC6E-2243D799C36F}" type="slidenum">
              <a:rPr lang="en-CA" smtClean="0"/>
              <a:t>‹#›</a:t>
            </a:fld>
            <a:endParaRPr lang="en-C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5400" dirty="0" smtClean="0"/>
              <a:t>Voltage</a:t>
            </a:r>
            <a:endParaRPr lang="en-CA" sz="5400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idx="1"/>
          </p:nvPr>
        </p:nvSpPr>
        <p:spPr/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6" name="Picture 2" descr="C:\Documents and Settings\gill_narinder\Local Settings\Temporary Internet Files\Content.IE5\LWZDX8R3\MC90031214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86002"/>
            <a:ext cx="4293350" cy="3539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2118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Voltage (V)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7624" y="1340768"/>
            <a:ext cx="7240848" cy="1472952"/>
          </a:xfrm>
        </p:spPr>
        <p:txBody>
          <a:bodyPr>
            <a:normAutofit fontScale="85000" lnSpcReduction="20000"/>
          </a:bodyPr>
          <a:lstStyle/>
          <a:p>
            <a:r>
              <a:rPr lang="en-CA" dirty="0"/>
              <a:t>Electrical energy is carried through a circuit by </a:t>
            </a:r>
            <a:r>
              <a:rPr lang="en-CA" dirty="0">
                <a:solidFill>
                  <a:srgbClr val="FF0000"/>
                </a:solidFill>
              </a:rPr>
              <a:t>electrons</a:t>
            </a:r>
            <a:r>
              <a:rPr lang="en-CA" dirty="0"/>
              <a:t>.  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7624" y="1988840"/>
            <a:ext cx="3562439" cy="4519372"/>
          </a:xfrm>
        </p:spPr>
        <p:txBody>
          <a:bodyPr>
            <a:normAutofit fontScale="85000" lnSpcReduction="20000"/>
          </a:bodyPr>
          <a:lstStyle/>
          <a:p>
            <a:r>
              <a:rPr lang="en-CA" dirty="0"/>
              <a:t>In a circuit, we can measure the change in potential energy between two different points on the circuit, and we call this </a:t>
            </a:r>
            <a:r>
              <a:rPr lang="en-CA" dirty="0">
                <a:solidFill>
                  <a:srgbClr val="FF0000"/>
                </a:solidFill>
              </a:rPr>
              <a:t>potential difference</a:t>
            </a:r>
            <a:r>
              <a:rPr lang="en-CA" dirty="0"/>
              <a:t>, or </a:t>
            </a:r>
            <a:r>
              <a:rPr lang="en-CA" dirty="0">
                <a:solidFill>
                  <a:srgbClr val="FF0000"/>
                </a:solidFill>
              </a:rPr>
              <a:t>voltage</a:t>
            </a:r>
            <a:r>
              <a:rPr lang="en-CA" dirty="0"/>
              <a:t> </a:t>
            </a:r>
            <a:r>
              <a:rPr lang="en-CA" dirty="0">
                <a:solidFill>
                  <a:srgbClr val="FF0000"/>
                </a:solidFill>
              </a:rPr>
              <a:t>(V</a:t>
            </a:r>
            <a:r>
              <a:rPr lang="en-CA" dirty="0" smtClean="0">
                <a:solidFill>
                  <a:srgbClr val="FF0000"/>
                </a:solidFill>
              </a:rPr>
              <a:t>)</a:t>
            </a:r>
            <a:r>
              <a:rPr lang="en-CA" dirty="0" smtClean="0"/>
              <a:t>.</a:t>
            </a:r>
          </a:p>
          <a:p>
            <a:pPr lvl="0"/>
            <a:r>
              <a:rPr lang="en-US" dirty="0"/>
              <a:t>The voltmeter is always connected across the device (parallel) </a:t>
            </a:r>
            <a:endParaRPr lang="en-CA" dirty="0"/>
          </a:p>
          <a:p>
            <a:pPr lvl="0"/>
            <a:r>
              <a:rPr lang="en-US" b="1" dirty="0"/>
              <a:t>Reminder</a:t>
            </a:r>
            <a:r>
              <a:rPr lang="en-US" dirty="0"/>
              <a:t>: this is to measure the difference between 2 points</a:t>
            </a:r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572" y="2492896"/>
            <a:ext cx="4598428" cy="3362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026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404664"/>
            <a:ext cx="5400600" cy="6048672"/>
          </a:xfrm>
        </p:spPr>
        <p:txBody>
          <a:bodyPr>
            <a:normAutofit/>
          </a:bodyPr>
          <a:lstStyle/>
          <a:p>
            <a:r>
              <a:rPr lang="en-CA" dirty="0"/>
              <a:t>Voltage is measured in volts (V).</a:t>
            </a:r>
          </a:p>
          <a:p>
            <a:r>
              <a:rPr lang="en-CA" dirty="0"/>
              <a:t>Voltage is measured by a device called a voltmeter</a:t>
            </a:r>
          </a:p>
          <a:p>
            <a:pPr marL="82296" indent="0">
              <a:buNone/>
            </a:pPr>
            <a:endParaRPr lang="en-CA" dirty="0"/>
          </a:p>
          <a:p>
            <a:r>
              <a:rPr lang="en-CA" dirty="0"/>
              <a:t>Ex. a AA or AAA battery has a potential difference of 1.5 V between its two ends, so we call it a 1.5 V battery.</a:t>
            </a:r>
          </a:p>
          <a:p>
            <a:endParaRPr lang="en-C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9540859"/>
              </p:ext>
            </p:extLst>
          </p:nvPr>
        </p:nvGraphicFramePr>
        <p:xfrm>
          <a:off x="6372200" y="1628800"/>
          <a:ext cx="2462674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Bitmap Image" r:id="rId3" imgW="2133898" imgH="571731" progId="Paint.Picture">
                  <p:embed/>
                </p:oleObj>
              </mc:Choice>
              <mc:Fallback>
                <p:oleObj name="Bitmap Image" r:id="rId3" imgW="2133898" imgH="571731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00" y="1628800"/>
                        <a:ext cx="2462674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9" name="Picture 3" descr="C:\Documents and Settings\gill_narinder\Local Settings\Temporary Internet Files\Content.IE5\D6CEZ9YH\MC900434731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6327" y="3068960"/>
            <a:ext cx="2285714" cy="228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1858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SERIES and PARALLEL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 a circuit, devices such as light bulbs or batteries can be placed in two different ways.</a:t>
            </a:r>
          </a:p>
          <a:p>
            <a:endParaRPr lang="en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330695"/>
            <a:ext cx="4033998" cy="1802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212976"/>
            <a:ext cx="2664296" cy="2038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835696" y="551723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SERIES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36296" y="5250982"/>
            <a:ext cx="1246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PARALLEL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37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Calculating Voltage in SERIES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When cells are connected in series, we can find the total amount of voltage by just adding them together</a:t>
            </a:r>
            <a:r>
              <a:rPr lang="en-CA" dirty="0" smtClean="0"/>
              <a:t>.</a:t>
            </a:r>
          </a:p>
          <a:p>
            <a:pPr marL="82296" indent="0">
              <a:buNone/>
            </a:pPr>
            <a:endParaRPr lang="en-CA" dirty="0"/>
          </a:p>
          <a:p>
            <a:r>
              <a:rPr lang="en-CA" dirty="0"/>
              <a:t>V</a:t>
            </a:r>
            <a:r>
              <a:rPr lang="en-CA" baseline="-25000" dirty="0"/>
              <a:t>T</a:t>
            </a:r>
            <a:r>
              <a:rPr lang="en-CA" dirty="0"/>
              <a:t> = V</a:t>
            </a:r>
            <a:r>
              <a:rPr lang="en-CA" baseline="-25000" dirty="0"/>
              <a:t>1</a:t>
            </a:r>
            <a:r>
              <a:rPr lang="en-CA" dirty="0"/>
              <a:t> + </a:t>
            </a:r>
            <a:r>
              <a:rPr lang="en-CA" dirty="0" smtClean="0"/>
              <a:t>V</a:t>
            </a:r>
            <a:r>
              <a:rPr lang="en-CA" baseline="-25000" dirty="0" smtClean="0"/>
              <a:t>2</a:t>
            </a:r>
            <a:endParaRPr lang="en-C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212976"/>
            <a:ext cx="3744416" cy="3085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36096" y="459121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V</a:t>
            </a:r>
            <a:r>
              <a:rPr lang="en-CA" baseline="-25000" dirty="0">
                <a:solidFill>
                  <a:srgbClr val="FF0000"/>
                </a:solidFill>
              </a:rPr>
              <a:t>1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8936" y="418538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V</a:t>
            </a:r>
            <a:r>
              <a:rPr lang="en-CA" baseline="-25000" dirty="0" smtClean="0">
                <a:solidFill>
                  <a:srgbClr val="FF0000"/>
                </a:solidFill>
              </a:rPr>
              <a:t>2</a:t>
            </a:r>
            <a:endParaRPr lang="en-CA" dirty="0">
              <a:solidFill>
                <a:srgbClr val="FF0000"/>
              </a:solidFill>
            </a:endParaRPr>
          </a:p>
        </p:txBody>
      </p:sp>
      <p:cxnSp>
        <p:nvCxnSpPr>
          <p:cNvPr id="9" name="Elbow Connector 8"/>
          <p:cNvCxnSpPr/>
          <p:nvPr/>
        </p:nvCxnSpPr>
        <p:spPr>
          <a:xfrm rot="5400000">
            <a:off x="4903711" y="3997358"/>
            <a:ext cx="400690" cy="376049"/>
          </a:xfrm>
          <a:prstGeom prst="bentConnector3">
            <a:avLst>
              <a:gd name="adj1" fmla="val -2488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716016" y="43734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V</a:t>
            </a:r>
            <a:r>
              <a:rPr lang="en-CA" baseline="-25000" dirty="0" smtClean="0">
                <a:solidFill>
                  <a:srgbClr val="FF0000"/>
                </a:solidFill>
              </a:rPr>
              <a:t>T</a:t>
            </a:r>
            <a:endParaRPr lang="en-CA" dirty="0">
              <a:solidFill>
                <a:srgbClr val="FF0000"/>
              </a:solidFill>
            </a:endParaRPr>
          </a:p>
        </p:txBody>
      </p:sp>
      <p:cxnSp>
        <p:nvCxnSpPr>
          <p:cNvPr id="17" name="Elbow Connector 16"/>
          <p:cNvCxnSpPr>
            <a:stCxn id="5122" idx="1"/>
          </p:cNvCxnSpPr>
          <p:nvPr/>
        </p:nvCxnSpPr>
        <p:spPr>
          <a:xfrm rot="10800000" flipH="1" flipV="1">
            <a:off x="4932040" y="4755675"/>
            <a:ext cx="360040" cy="329509"/>
          </a:xfrm>
          <a:prstGeom prst="bentConnector3">
            <a:avLst>
              <a:gd name="adj1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0589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#1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789040"/>
            <a:ext cx="7456872" cy="2459360"/>
          </a:xfrm>
        </p:spPr>
        <p:txBody>
          <a:bodyPr/>
          <a:lstStyle/>
          <a:p>
            <a:r>
              <a:rPr lang="en-CA" dirty="0" smtClean="0"/>
              <a:t>What is V</a:t>
            </a:r>
            <a:r>
              <a:rPr lang="en-CA" sz="1600" dirty="0" smtClean="0"/>
              <a:t>T</a:t>
            </a:r>
            <a:r>
              <a:rPr lang="en-CA" dirty="0" smtClean="0"/>
              <a:t>?</a:t>
            </a:r>
          </a:p>
          <a:p>
            <a:r>
              <a:rPr lang="en-CA" dirty="0"/>
              <a:t>V</a:t>
            </a:r>
            <a:r>
              <a:rPr lang="en-CA" baseline="-25000" dirty="0"/>
              <a:t>T</a:t>
            </a:r>
            <a:r>
              <a:rPr lang="en-CA" dirty="0"/>
              <a:t> = V</a:t>
            </a:r>
            <a:r>
              <a:rPr lang="en-CA" baseline="-25000" dirty="0"/>
              <a:t>1</a:t>
            </a:r>
            <a:r>
              <a:rPr lang="en-CA" dirty="0"/>
              <a:t> + </a:t>
            </a:r>
            <a:r>
              <a:rPr lang="en-CA" dirty="0" smtClean="0"/>
              <a:t>V</a:t>
            </a:r>
            <a:r>
              <a:rPr lang="en-CA" baseline="-25000" dirty="0" smtClean="0"/>
              <a:t>2 </a:t>
            </a:r>
            <a:r>
              <a:rPr lang="en-CA" dirty="0"/>
              <a:t>+ </a:t>
            </a:r>
            <a:r>
              <a:rPr lang="en-CA" dirty="0" smtClean="0"/>
              <a:t>V</a:t>
            </a:r>
            <a:r>
              <a:rPr lang="en-CA" baseline="-25000" dirty="0" smtClean="0"/>
              <a:t>3 </a:t>
            </a:r>
            <a:r>
              <a:rPr lang="en-CA" dirty="0"/>
              <a:t>+ </a:t>
            </a:r>
            <a:r>
              <a:rPr lang="en-CA" dirty="0" smtClean="0"/>
              <a:t>V</a:t>
            </a:r>
            <a:r>
              <a:rPr lang="en-CA" baseline="-25000" dirty="0"/>
              <a:t>4</a:t>
            </a:r>
            <a:endParaRPr lang="en-CA" baseline="-25000" dirty="0" smtClean="0"/>
          </a:p>
          <a:p>
            <a:r>
              <a:rPr lang="en-CA" dirty="0"/>
              <a:t>V</a:t>
            </a:r>
            <a:r>
              <a:rPr lang="en-CA" baseline="-25000" dirty="0"/>
              <a:t>T</a:t>
            </a:r>
            <a:r>
              <a:rPr lang="en-CA" dirty="0"/>
              <a:t> = </a:t>
            </a:r>
            <a:r>
              <a:rPr lang="en-CA" dirty="0" smtClean="0"/>
              <a:t>10 </a:t>
            </a:r>
            <a:r>
              <a:rPr lang="en-CA" dirty="0"/>
              <a:t>+ </a:t>
            </a:r>
            <a:r>
              <a:rPr lang="en-CA" dirty="0" smtClean="0"/>
              <a:t>35 + 45 + 20</a:t>
            </a:r>
          </a:p>
          <a:p>
            <a:r>
              <a:rPr lang="en-CA" dirty="0"/>
              <a:t>V</a:t>
            </a:r>
            <a:r>
              <a:rPr lang="en-CA" baseline="-25000" dirty="0"/>
              <a:t>T</a:t>
            </a:r>
            <a:r>
              <a:rPr lang="en-CA" dirty="0"/>
              <a:t> </a:t>
            </a:r>
            <a:r>
              <a:rPr lang="en-CA" dirty="0" smtClean="0"/>
              <a:t>= 110 V</a:t>
            </a:r>
            <a:endParaRPr lang="en-CA" baseline="-25000" dirty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1547664" y="5445224"/>
            <a:ext cx="2448272" cy="72008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68760"/>
            <a:ext cx="8018121" cy="2672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32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Calculating Voltage in Parallel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7936" y="1483057"/>
            <a:ext cx="7168840" cy="147295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When cells are combined in parallel, the voltage does not increase but the amount of charge (current) does. </a:t>
            </a:r>
            <a:endParaRPr lang="en-CA" dirty="0"/>
          </a:p>
          <a:p>
            <a:pPr lvl="1"/>
            <a:r>
              <a:rPr lang="en-US" dirty="0"/>
              <a:t>Refer to Figure 10 (p. 313</a:t>
            </a:r>
            <a:r>
              <a:rPr lang="en-US" dirty="0" smtClean="0"/>
              <a:t>)</a:t>
            </a:r>
            <a:endParaRPr lang="en-CA" dirty="0"/>
          </a:p>
          <a:p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971600" y="2526081"/>
            <a:ext cx="7920880" cy="1406975"/>
          </a:xfrm>
        </p:spPr>
        <p:txBody>
          <a:bodyPr>
            <a:normAutofit fontScale="92500" lnSpcReduction="20000"/>
          </a:bodyPr>
          <a:lstStyle/>
          <a:p>
            <a:pPr lvl="1"/>
            <a:endParaRPr lang="en-CA" dirty="0"/>
          </a:p>
          <a:p>
            <a:pPr lvl="0"/>
            <a:r>
              <a:rPr lang="en-US" b="1" dirty="0"/>
              <a:t>Advantages</a:t>
            </a:r>
            <a:r>
              <a:rPr lang="en-US" dirty="0"/>
              <a:t>: greater current or longer battery life </a:t>
            </a:r>
            <a:endParaRPr lang="en-CA" dirty="0"/>
          </a:p>
          <a:p>
            <a:r>
              <a:rPr lang="en-CA" dirty="0" smtClean="0"/>
              <a:t>V</a:t>
            </a:r>
            <a:r>
              <a:rPr lang="en-CA" baseline="-25000" dirty="0" smtClean="0"/>
              <a:t>T</a:t>
            </a:r>
            <a:r>
              <a:rPr lang="en-CA" dirty="0" smtClean="0"/>
              <a:t> </a:t>
            </a:r>
            <a:r>
              <a:rPr lang="en-CA" dirty="0"/>
              <a:t>= V</a:t>
            </a:r>
            <a:r>
              <a:rPr lang="en-CA" baseline="-25000" dirty="0"/>
              <a:t>1</a:t>
            </a:r>
            <a:r>
              <a:rPr lang="en-CA" dirty="0"/>
              <a:t> = V</a:t>
            </a:r>
            <a:r>
              <a:rPr lang="en-CA" baseline="-25000" dirty="0"/>
              <a:t>2</a:t>
            </a:r>
            <a:r>
              <a:rPr lang="en-CA" dirty="0"/>
              <a:t> = V</a:t>
            </a:r>
            <a:r>
              <a:rPr lang="en-CA" baseline="-25000" dirty="0"/>
              <a:t>3</a:t>
            </a:r>
            <a:endParaRPr lang="en-CA" sz="1800" dirty="0">
              <a:latin typeface="Palatino Linotype"/>
              <a:ea typeface="Times New Roman"/>
              <a:cs typeface="Times New Roman"/>
            </a:endParaRPr>
          </a:p>
          <a:p>
            <a:endParaRPr lang="en-C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221088"/>
            <a:ext cx="4995589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Elbow Connector 5"/>
          <p:cNvCxnSpPr/>
          <p:nvPr/>
        </p:nvCxnSpPr>
        <p:spPr>
          <a:xfrm rot="5400000">
            <a:off x="2455439" y="4591750"/>
            <a:ext cx="400690" cy="376049"/>
          </a:xfrm>
          <a:prstGeom prst="bentConnector3">
            <a:avLst>
              <a:gd name="adj1" fmla="val -2488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267744" y="49678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V</a:t>
            </a:r>
            <a:r>
              <a:rPr lang="en-CA" baseline="-25000" dirty="0" smtClean="0">
                <a:solidFill>
                  <a:srgbClr val="FF0000"/>
                </a:solidFill>
              </a:rPr>
              <a:t>T</a:t>
            </a:r>
            <a:endParaRPr lang="en-CA" dirty="0">
              <a:solidFill>
                <a:srgbClr val="FF0000"/>
              </a:solidFill>
            </a:endParaRPr>
          </a:p>
        </p:txBody>
      </p:sp>
      <p:cxnSp>
        <p:nvCxnSpPr>
          <p:cNvPr id="8" name="Elbow Connector 7"/>
          <p:cNvCxnSpPr/>
          <p:nvPr/>
        </p:nvCxnSpPr>
        <p:spPr>
          <a:xfrm rot="10800000" flipH="1" flipV="1">
            <a:off x="2483768" y="5350067"/>
            <a:ext cx="360040" cy="329509"/>
          </a:xfrm>
          <a:prstGeom prst="bentConnector3">
            <a:avLst>
              <a:gd name="adj1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27984" y="51374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V</a:t>
            </a:r>
            <a:r>
              <a:rPr lang="en-CA" baseline="-25000" dirty="0">
                <a:solidFill>
                  <a:srgbClr val="FF0000"/>
                </a:solidFill>
              </a:rPr>
              <a:t>1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34960" y="511287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V</a:t>
            </a:r>
            <a:r>
              <a:rPr lang="en-CA" baseline="-25000" dirty="0" smtClean="0">
                <a:solidFill>
                  <a:srgbClr val="FF0000"/>
                </a:solidFill>
              </a:rPr>
              <a:t>2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60232" y="510035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V</a:t>
            </a:r>
            <a:r>
              <a:rPr lang="en-CA" baseline="-25000" dirty="0">
                <a:solidFill>
                  <a:srgbClr val="FF0000"/>
                </a:solidFill>
              </a:rPr>
              <a:t>3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60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#2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3789040"/>
            <a:ext cx="7530040" cy="267538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CA" dirty="0" smtClean="0"/>
              <a:t>Calculate     V</a:t>
            </a:r>
            <a:r>
              <a:rPr lang="en-CA" baseline="-25000" dirty="0" smtClean="0"/>
              <a:t>T</a:t>
            </a:r>
            <a:r>
              <a:rPr lang="en-CA" dirty="0" smtClean="0"/>
              <a:t>  ,   </a:t>
            </a:r>
            <a:r>
              <a:rPr lang="en-CA" dirty="0"/>
              <a:t>V</a:t>
            </a:r>
            <a:r>
              <a:rPr lang="en-CA" baseline="-25000" dirty="0"/>
              <a:t>2</a:t>
            </a:r>
            <a:r>
              <a:rPr lang="en-CA" dirty="0"/>
              <a:t> </a:t>
            </a:r>
            <a:r>
              <a:rPr lang="en-CA" dirty="0" smtClean="0"/>
              <a:t>,   V</a:t>
            </a:r>
            <a:r>
              <a:rPr lang="en-CA" baseline="-25000" dirty="0" smtClean="0"/>
              <a:t>3    </a:t>
            </a:r>
            <a:endParaRPr lang="en-CA" sz="2000" dirty="0">
              <a:latin typeface="Palatino Linotype"/>
              <a:ea typeface="Times New Roman"/>
              <a:cs typeface="Times New Roman"/>
            </a:endParaRPr>
          </a:p>
          <a:p>
            <a:pPr marL="82296" indent="0">
              <a:buNone/>
            </a:pPr>
            <a:endParaRPr lang="en-CA" dirty="0" smtClean="0"/>
          </a:p>
          <a:p>
            <a:pPr marL="82296" indent="0">
              <a:buNone/>
            </a:pPr>
            <a:r>
              <a:rPr lang="en-CA" dirty="0" smtClean="0"/>
              <a:t>V</a:t>
            </a:r>
            <a:r>
              <a:rPr lang="en-CA" baseline="-25000" dirty="0" smtClean="0"/>
              <a:t>T</a:t>
            </a:r>
            <a:r>
              <a:rPr lang="en-CA" dirty="0" smtClean="0"/>
              <a:t> </a:t>
            </a:r>
            <a:r>
              <a:rPr lang="en-CA" dirty="0"/>
              <a:t>= V</a:t>
            </a:r>
            <a:r>
              <a:rPr lang="en-CA" baseline="-25000" dirty="0"/>
              <a:t>1</a:t>
            </a:r>
            <a:r>
              <a:rPr lang="en-CA" dirty="0"/>
              <a:t> = V</a:t>
            </a:r>
            <a:r>
              <a:rPr lang="en-CA" baseline="-25000" dirty="0"/>
              <a:t>2</a:t>
            </a:r>
            <a:r>
              <a:rPr lang="en-CA" dirty="0"/>
              <a:t> = </a:t>
            </a:r>
            <a:r>
              <a:rPr lang="en-CA" dirty="0" smtClean="0"/>
              <a:t>V</a:t>
            </a:r>
            <a:r>
              <a:rPr lang="en-CA" baseline="-25000" dirty="0" smtClean="0"/>
              <a:t>3</a:t>
            </a:r>
          </a:p>
          <a:p>
            <a:pPr marL="82296" indent="0">
              <a:buNone/>
            </a:pPr>
            <a:r>
              <a:rPr lang="en-CA" dirty="0" smtClean="0"/>
              <a:t>     = 9 V</a:t>
            </a:r>
            <a:endParaRPr lang="en-C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268760"/>
            <a:ext cx="4995589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Elbow Connector 4"/>
          <p:cNvCxnSpPr/>
          <p:nvPr/>
        </p:nvCxnSpPr>
        <p:spPr>
          <a:xfrm rot="5400000">
            <a:off x="2311423" y="1639422"/>
            <a:ext cx="400690" cy="376049"/>
          </a:xfrm>
          <a:prstGeom prst="bentConnector3">
            <a:avLst>
              <a:gd name="adj1" fmla="val -2488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123728" y="201555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V</a:t>
            </a:r>
            <a:r>
              <a:rPr lang="en-CA" baseline="-25000" dirty="0" smtClean="0">
                <a:solidFill>
                  <a:srgbClr val="FF0000"/>
                </a:solidFill>
              </a:rPr>
              <a:t>T</a:t>
            </a:r>
            <a:endParaRPr lang="en-CA" dirty="0">
              <a:solidFill>
                <a:srgbClr val="FF0000"/>
              </a:solidFill>
            </a:endParaRPr>
          </a:p>
        </p:txBody>
      </p:sp>
      <p:cxnSp>
        <p:nvCxnSpPr>
          <p:cNvPr id="7" name="Elbow Connector 6"/>
          <p:cNvCxnSpPr/>
          <p:nvPr/>
        </p:nvCxnSpPr>
        <p:spPr>
          <a:xfrm rot="10800000" flipH="1" flipV="1">
            <a:off x="2339752" y="2397739"/>
            <a:ext cx="360040" cy="329509"/>
          </a:xfrm>
          <a:prstGeom prst="bentConnector3">
            <a:avLst>
              <a:gd name="adj1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139952" y="21850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9 V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90944" y="216054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V</a:t>
            </a:r>
            <a:r>
              <a:rPr lang="en-CA" baseline="-25000" dirty="0" smtClean="0">
                <a:solidFill>
                  <a:srgbClr val="FF0000"/>
                </a:solidFill>
              </a:rPr>
              <a:t>2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16216" y="214802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V</a:t>
            </a:r>
            <a:r>
              <a:rPr lang="en-CA" baseline="-25000" dirty="0">
                <a:solidFill>
                  <a:srgbClr val="FF0000"/>
                </a:solidFill>
              </a:rPr>
              <a:t>3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74656" y="5445224"/>
            <a:ext cx="1529192" cy="72008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7535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1304661"/>
              </p:ext>
            </p:extLst>
          </p:nvPr>
        </p:nvGraphicFramePr>
        <p:xfrm>
          <a:off x="899592" y="1700808"/>
          <a:ext cx="7726586" cy="3096344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944216"/>
                <a:gridCol w="3213615"/>
                <a:gridCol w="2568755"/>
              </a:tblGrid>
              <a:tr h="884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Type of Circuit</a:t>
                      </a:r>
                      <a:endParaRPr lang="en-CA" sz="16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Series</a:t>
                      </a:r>
                      <a:endParaRPr lang="en-CA" sz="16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Parallel</a:t>
                      </a:r>
                      <a:endParaRPr lang="en-CA" sz="16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058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Total Current (I</a:t>
                      </a:r>
                      <a:r>
                        <a:rPr lang="en-CA" sz="2000" baseline="-25000" dirty="0">
                          <a:effectLst/>
                        </a:rPr>
                        <a:t>T</a:t>
                      </a:r>
                      <a:r>
                        <a:rPr lang="en-CA" sz="2000" dirty="0">
                          <a:effectLst/>
                        </a:rPr>
                        <a:t>)</a:t>
                      </a:r>
                      <a:endParaRPr lang="en-CA" sz="16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800" dirty="0">
                          <a:effectLst/>
                        </a:rPr>
                        <a:t>I</a:t>
                      </a:r>
                      <a:r>
                        <a:rPr lang="en-CA" sz="2800" baseline="-25000" dirty="0">
                          <a:effectLst/>
                        </a:rPr>
                        <a:t>T</a:t>
                      </a:r>
                      <a:r>
                        <a:rPr lang="en-CA" sz="2800" dirty="0">
                          <a:effectLst/>
                        </a:rPr>
                        <a:t> = I</a:t>
                      </a:r>
                      <a:r>
                        <a:rPr lang="en-CA" sz="2800" baseline="-25000" dirty="0">
                          <a:effectLst/>
                        </a:rPr>
                        <a:t>1</a:t>
                      </a:r>
                      <a:r>
                        <a:rPr lang="en-CA" sz="2800" dirty="0">
                          <a:effectLst/>
                        </a:rPr>
                        <a:t> = I</a:t>
                      </a:r>
                      <a:r>
                        <a:rPr lang="en-CA" sz="2800" baseline="-25000" dirty="0">
                          <a:effectLst/>
                        </a:rPr>
                        <a:t>2</a:t>
                      </a:r>
                      <a:r>
                        <a:rPr lang="en-CA" sz="2800" dirty="0">
                          <a:effectLst/>
                        </a:rPr>
                        <a:t> = I</a:t>
                      </a:r>
                      <a:r>
                        <a:rPr lang="en-CA" sz="2800" baseline="-25000" dirty="0">
                          <a:effectLst/>
                        </a:rPr>
                        <a:t>3</a:t>
                      </a:r>
                      <a:endParaRPr lang="en-CA" sz="16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800" dirty="0">
                          <a:effectLst/>
                        </a:rPr>
                        <a:t>I</a:t>
                      </a:r>
                      <a:r>
                        <a:rPr lang="en-CA" sz="2800" baseline="-25000" dirty="0">
                          <a:effectLst/>
                        </a:rPr>
                        <a:t>T</a:t>
                      </a:r>
                      <a:r>
                        <a:rPr lang="en-CA" sz="2800" dirty="0">
                          <a:effectLst/>
                        </a:rPr>
                        <a:t> = I</a:t>
                      </a:r>
                      <a:r>
                        <a:rPr lang="en-CA" sz="2800" baseline="-25000" dirty="0">
                          <a:effectLst/>
                        </a:rPr>
                        <a:t>1</a:t>
                      </a:r>
                      <a:r>
                        <a:rPr lang="en-CA" sz="2800" dirty="0">
                          <a:effectLst/>
                        </a:rPr>
                        <a:t> + I</a:t>
                      </a:r>
                      <a:r>
                        <a:rPr lang="en-CA" sz="2800" baseline="-25000" dirty="0">
                          <a:effectLst/>
                        </a:rPr>
                        <a:t>2</a:t>
                      </a:r>
                      <a:r>
                        <a:rPr lang="en-CA" sz="2800" dirty="0">
                          <a:effectLst/>
                        </a:rPr>
                        <a:t> + I</a:t>
                      </a:r>
                      <a:r>
                        <a:rPr lang="en-CA" sz="2800" baseline="-25000" dirty="0">
                          <a:effectLst/>
                        </a:rPr>
                        <a:t>3</a:t>
                      </a:r>
                      <a:endParaRPr lang="en-CA" sz="16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058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Total Voltage (V</a:t>
                      </a:r>
                      <a:r>
                        <a:rPr lang="en-CA" sz="2000" baseline="-25000" dirty="0">
                          <a:effectLst/>
                        </a:rPr>
                        <a:t>T</a:t>
                      </a:r>
                      <a:r>
                        <a:rPr lang="en-CA" sz="2000" dirty="0">
                          <a:effectLst/>
                        </a:rPr>
                        <a:t>)</a:t>
                      </a:r>
                      <a:endParaRPr lang="en-CA" sz="16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800" dirty="0">
                          <a:effectLst/>
                        </a:rPr>
                        <a:t>V</a:t>
                      </a:r>
                      <a:r>
                        <a:rPr lang="en-CA" sz="2800" baseline="-25000" dirty="0">
                          <a:effectLst/>
                        </a:rPr>
                        <a:t>T</a:t>
                      </a:r>
                      <a:r>
                        <a:rPr lang="en-CA" sz="2800" dirty="0">
                          <a:effectLst/>
                        </a:rPr>
                        <a:t> = V</a:t>
                      </a:r>
                      <a:r>
                        <a:rPr lang="en-CA" sz="2800" baseline="-25000" dirty="0">
                          <a:effectLst/>
                        </a:rPr>
                        <a:t>1</a:t>
                      </a:r>
                      <a:r>
                        <a:rPr lang="en-CA" sz="2800" dirty="0">
                          <a:effectLst/>
                        </a:rPr>
                        <a:t> + V</a:t>
                      </a:r>
                      <a:r>
                        <a:rPr lang="en-CA" sz="2800" baseline="-25000" dirty="0">
                          <a:effectLst/>
                        </a:rPr>
                        <a:t>2</a:t>
                      </a:r>
                      <a:r>
                        <a:rPr lang="en-CA" sz="2800" dirty="0">
                          <a:effectLst/>
                        </a:rPr>
                        <a:t> + V</a:t>
                      </a:r>
                      <a:r>
                        <a:rPr lang="en-CA" sz="2800" baseline="-25000" dirty="0">
                          <a:effectLst/>
                        </a:rPr>
                        <a:t>3</a:t>
                      </a:r>
                      <a:endParaRPr lang="en-CA" sz="16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800" dirty="0">
                          <a:effectLst/>
                        </a:rPr>
                        <a:t>V</a:t>
                      </a:r>
                      <a:r>
                        <a:rPr lang="en-CA" sz="2800" baseline="-25000" dirty="0">
                          <a:effectLst/>
                        </a:rPr>
                        <a:t>T</a:t>
                      </a:r>
                      <a:r>
                        <a:rPr lang="en-CA" sz="2800" dirty="0">
                          <a:effectLst/>
                        </a:rPr>
                        <a:t> = V</a:t>
                      </a:r>
                      <a:r>
                        <a:rPr lang="en-CA" sz="2800" baseline="-25000" dirty="0">
                          <a:effectLst/>
                        </a:rPr>
                        <a:t>1</a:t>
                      </a:r>
                      <a:r>
                        <a:rPr lang="en-CA" sz="2800" dirty="0">
                          <a:effectLst/>
                        </a:rPr>
                        <a:t> = V</a:t>
                      </a:r>
                      <a:r>
                        <a:rPr lang="en-CA" sz="2800" baseline="-25000" dirty="0">
                          <a:effectLst/>
                        </a:rPr>
                        <a:t>2</a:t>
                      </a:r>
                      <a:r>
                        <a:rPr lang="en-CA" sz="2800" dirty="0">
                          <a:effectLst/>
                        </a:rPr>
                        <a:t> = V</a:t>
                      </a:r>
                      <a:r>
                        <a:rPr lang="en-CA" sz="2800" baseline="-25000" dirty="0">
                          <a:effectLst/>
                        </a:rPr>
                        <a:t>3</a:t>
                      </a:r>
                      <a:endParaRPr lang="en-CA" sz="16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820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88</TotalTime>
  <Words>322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Solstice</vt:lpstr>
      <vt:lpstr>Bitmap Image</vt:lpstr>
      <vt:lpstr>Voltage</vt:lpstr>
      <vt:lpstr>Voltage (V)</vt:lpstr>
      <vt:lpstr>PowerPoint Presentation</vt:lpstr>
      <vt:lpstr>SERIES and PARALLEL</vt:lpstr>
      <vt:lpstr>Calculating Voltage in SERIES</vt:lpstr>
      <vt:lpstr>Example #1</vt:lpstr>
      <vt:lpstr>Calculating Voltage in Parallel</vt:lpstr>
      <vt:lpstr>Example #2</vt:lpstr>
      <vt:lpstr>PowerPoint Presentation</vt:lpstr>
    </vt:vector>
  </TitlesOfParts>
  <Company>School District #36 (Surrey)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Voltage</dc:title>
  <dc:creator>Narinder K Gill 01</dc:creator>
  <cp:lastModifiedBy>Narinder K Gill 01</cp:lastModifiedBy>
  <cp:revision>14</cp:revision>
  <dcterms:created xsi:type="dcterms:W3CDTF">2012-04-18T18:13:11Z</dcterms:created>
  <dcterms:modified xsi:type="dcterms:W3CDTF">2012-05-17T20:52:16Z</dcterms:modified>
</cp:coreProperties>
</file>