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sldIdLst>
    <p:sldId id="256" r:id="rId2"/>
    <p:sldId id="257" r:id="rId3"/>
    <p:sldId id="266" r:id="rId4"/>
    <p:sldId id="258" r:id="rId5"/>
    <p:sldId id="267" r:id="rId6"/>
    <p:sldId id="259" r:id="rId7"/>
    <p:sldId id="263" r:id="rId8"/>
    <p:sldId id="261" r:id="rId9"/>
    <p:sldId id="265" r:id="rId10"/>
    <p:sldId id="268" r:id="rId11"/>
    <p:sldId id="260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009A6-3F7B-47C9-B8E5-96651D8BDF26}" type="datetimeFigureOut">
              <a:rPr lang="en-CA" smtClean="0"/>
              <a:t>23/05/2012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8AF41-3644-4A65-A443-7FBBEA4E9D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11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8AF41-3644-4A65-A443-7FBBEA4E9D79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9806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ED471-F788-42FA-8F84-8F285B9B8B6A}" type="datetimeFigureOut">
              <a:rPr lang="en-CA" smtClean="0"/>
              <a:t>23/05/2012</a:t>
            </a:fld>
            <a:endParaRPr lang="en-C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F8948-46BB-4F1D-B06B-4E2B759EF943}" type="slidenum">
              <a:rPr lang="en-CA" smtClean="0"/>
              <a:t>‹#›</a:t>
            </a:fld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ED471-F788-42FA-8F84-8F285B9B8B6A}" type="datetimeFigureOut">
              <a:rPr lang="en-CA" smtClean="0"/>
              <a:t>23/05/2012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F8948-46BB-4F1D-B06B-4E2B759EF94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ED471-F788-42FA-8F84-8F285B9B8B6A}" type="datetimeFigureOut">
              <a:rPr lang="en-CA" smtClean="0"/>
              <a:t>23/05/2012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F8948-46BB-4F1D-B06B-4E2B759EF94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ED471-F788-42FA-8F84-8F285B9B8B6A}" type="datetimeFigureOut">
              <a:rPr lang="en-CA" smtClean="0"/>
              <a:t>23/05/2012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F8948-46BB-4F1D-B06B-4E2B759EF94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ED471-F788-42FA-8F84-8F285B9B8B6A}" type="datetimeFigureOut">
              <a:rPr lang="en-CA" smtClean="0"/>
              <a:t>23/05/2012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F8948-46BB-4F1D-B06B-4E2B759EF943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ED471-F788-42FA-8F84-8F285B9B8B6A}" type="datetimeFigureOut">
              <a:rPr lang="en-CA" smtClean="0"/>
              <a:t>23/05/2012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F8948-46BB-4F1D-B06B-4E2B759EF94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ED471-F788-42FA-8F84-8F285B9B8B6A}" type="datetimeFigureOut">
              <a:rPr lang="en-CA" smtClean="0"/>
              <a:t>23/05/2012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F8948-46BB-4F1D-B06B-4E2B759EF94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ED471-F788-42FA-8F84-8F285B9B8B6A}" type="datetimeFigureOut">
              <a:rPr lang="en-CA" smtClean="0"/>
              <a:t>23/05/2012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F8948-46BB-4F1D-B06B-4E2B759EF94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ED471-F788-42FA-8F84-8F285B9B8B6A}" type="datetimeFigureOut">
              <a:rPr lang="en-CA" smtClean="0"/>
              <a:t>23/05/2012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F8948-46BB-4F1D-B06B-4E2B759EF943}" type="slidenum">
              <a:rPr lang="en-CA" smtClean="0"/>
              <a:t>‹#›</a:t>
            </a:fld>
            <a:endParaRPr lang="en-C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ED471-F788-42FA-8F84-8F285B9B8B6A}" type="datetimeFigureOut">
              <a:rPr lang="en-CA" smtClean="0"/>
              <a:t>23/05/2012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F8948-46BB-4F1D-B06B-4E2B759EF94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ED471-F788-42FA-8F84-8F285B9B8B6A}" type="datetimeFigureOut">
              <a:rPr lang="en-CA" smtClean="0"/>
              <a:t>23/05/2012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F8948-46BB-4F1D-B06B-4E2B759EF943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03ED471-F788-42FA-8F84-8F285B9B8B6A}" type="datetimeFigureOut">
              <a:rPr lang="en-CA" smtClean="0"/>
              <a:t>23/05/2012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85F8948-46BB-4F1D-B06B-4E2B759EF943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6096" y="1412776"/>
            <a:ext cx="3168352" cy="1981200"/>
          </a:xfrm>
        </p:spPr>
        <p:txBody>
          <a:bodyPr/>
          <a:lstStyle/>
          <a:p>
            <a:r>
              <a:rPr lang="en-CA" sz="4400" dirty="0" smtClean="0"/>
              <a:t>Resistance</a:t>
            </a:r>
            <a:endParaRPr lang="en-CA" sz="44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 descr="C:\Documents and Settings\gill_narinder\Local Settings\Temporary Internet Files\Content.IE5\421IAA85\MP90031638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5150937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6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Resistors in PARALLEL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384864" cy="1261119"/>
          </a:xfrm>
        </p:spPr>
        <p:txBody>
          <a:bodyPr/>
          <a:lstStyle/>
          <a:p>
            <a:r>
              <a:rPr lang="en-CA" dirty="0" smtClean="0"/>
              <a:t>Total </a:t>
            </a:r>
            <a:r>
              <a:rPr lang="en-CA" dirty="0"/>
              <a:t>Resistance DECREASES in parallel</a:t>
            </a:r>
            <a:r>
              <a:rPr lang="en-CA" dirty="0" smtClean="0"/>
              <a:t>.</a:t>
            </a:r>
          </a:p>
          <a:p>
            <a:r>
              <a:rPr lang="en-CA" dirty="0"/>
              <a:t>1/R</a:t>
            </a:r>
            <a:r>
              <a:rPr lang="en-CA" baseline="-25000" dirty="0"/>
              <a:t>T</a:t>
            </a:r>
            <a:r>
              <a:rPr lang="en-CA" dirty="0"/>
              <a:t> = 1/R</a:t>
            </a:r>
            <a:r>
              <a:rPr lang="en-CA" baseline="-25000" dirty="0"/>
              <a:t>1</a:t>
            </a:r>
            <a:r>
              <a:rPr lang="en-CA" dirty="0"/>
              <a:t> + 1/R</a:t>
            </a:r>
            <a:r>
              <a:rPr lang="en-CA" baseline="-25000" dirty="0"/>
              <a:t>2</a:t>
            </a:r>
            <a:r>
              <a:rPr lang="en-CA" dirty="0"/>
              <a:t> + 1/R</a:t>
            </a:r>
            <a:r>
              <a:rPr lang="en-CA" baseline="-25000" dirty="0"/>
              <a:t>3</a:t>
            </a:r>
            <a:endParaRPr lang="en-CA" dirty="0">
              <a:latin typeface="Palatino Linotype"/>
              <a:ea typeface="Times New Roman"/>
              <a:cs typeface="Times New Roman"/>
            </a:endParaRPr>
          </a:p>
          <a:p>
            <a:endParaRPr lang="en-CA" dirty="0"/>
          </a:p>
        </p:txBody>
      </p:sp>
      <p:pic>
        <p:nvPicPr>
          <p:cNvPr id="4" name="Content Placeholder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2098" y="3258096"/>
            <a:ext cx="7603260" cy="2050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29180" y="5320881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200" dirty="0">
                <a:solidFill>
                  <a:srgbClr val="FF0000"/>
                </a:solidFill>
              </a:rPr>
              <a:t>1/</a:t>
            </a:r>
            <a:r>
              <a:rPr lang="en-CA" sz="3200" dirty="0" err="1">
                <a:solidFill>
                  <a:srgbClr val="FF0000"/>
                </a:solidFill>
              </a:rPr>
              <a:t>Rt</a:t>
            </a:r>
            <a:r>
              <a:rPr lang="en-CA" sz="3200" dirty="0">
                <a:solidFill>
                  <a:srgbClr val="FF0000"/>
                </a:solidFill>
              </a:rPr>
              <a:t> = </a:t>
            </a:r>
            <a:r>
              <a:rPr lang="en-CA" sz="3200" dirty="0" smtClean="0">
                <a:solidFill>
                  <a:srgbClr val="FF0000"/>
                </a:solidFill>
              </a:rPr>
              <a:t>½ </a:t>
            </a:r>
            <a:r>
              <a:rPr lang="en-CA" sz="3200" dirty="0">
                <a:solidFill>
                  <a:srgbClr val="FF0000"/>
                </a:solidFill>
              </a:rPr>
              <a:t>+ ¼  + ½ 		</a:t>
            </a:r>
            <a:endParaRPr lang="en-CA" sz="3200" dirty="0" smtClean="0">
              <a:solidFill>
                <a:srgbClr val="FF0000"/>
              </a:solidFill>
            </a:endParaRPr>
          </a:p>
          <a:p>
            <a:r>
              <a:rPr lang="en-CA" sz="3200" dirty="0" smtClean="0">
                <a:solidFill>
                  <a:srgbClr val="FF0000"/>
                </a:solidFill>
              </a:rPr>
              <a:t>         = 0.8 Ω			</a:t>
            </a:r>
            <a:r>
              <a:rPr lang="en-CA" sz="3200" dirty="0">
                <a:solidFill>
                  <a:srgbClr val="FF0000"/>
                </a:solidFill>
              </a:rPr>
              <a:t>= 21.1 Ω </a:t>
            </a:r>
          </a:p>
        </p:txBody>
      </p:sp>
    </p:spTree>
    <p:extLst>
      <p:ext uri="{BB962C8B-B14F-4D97-AF65-F5344CB8AC3E}">
        <p14:creationId xmlns:p14="http://schemas.microsoft.com/office/powerpoint/2010/main" val="293223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52469"/>
              </p:ext>
            </p:extLst>
          </p:nvPr>
        </p:nvGraphicFramePr>
        <p:xfrm>
          <a:off x="611560" y="692696"/>
          <a:ext cx="8280920" cy="5472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0230"/>
                <a:gridCol w="2661724"/>
                <a:gridCol w="3548966"/>
              </a:tblGrid>
              <a:tr h="1354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400" dirty="0">
                          <a:effectLst/>
                        </a:rPr>
                        <a:t>Type of Circuit</a:t>
                      </a:r>
                      <a:endParaRPr lang="en-CA" sz="24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400" dirty="0">
                          <a:effectLst/>
                        </a:rPr>
                        <a:t>Series</a:t>
                      </a:r>
                      <a:endParaRPr lang="en-CA" sz="24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400">
                          <a:effectLst/>
                        </a:rPr>
                        <a:t>Parallel</a:t>
                      </a:r>
                      <a:endParaRPr lang="en-CA" sz="24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54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400" dirty="0">
                          <a:effectLst/>
                        </a:rPr>
                        <a:t>Total Current (I</a:t>
                      </a:r>
                      <a:r>
                        <a:rPr lang="en-CA" sz="2400" baseline="-25000" dirty="0">
                          <a:effectLst/>
                        </a:rPr>
                        <a:t>T</a:t>
                      </a:r>
                      <a:r>
                        <a:rPr lang="en-CA" sz="2400" dirty="0">
                          <a:effectLst/>
                        </a:rPr>
                        <a:t>)</a:t>
                      </a:r>
                      <a:endParaRPr lang="en-CA" sz="24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400" dirty="0">
                          <a:effectLst/>
                        </a:rPr>
                        <a:t>I</a:t>
                      </a:r>
                      <a:r>
                        <a:rPr lang="en-CA" sz="2400" baseline="-25000" dirty="0">
                          <a:effectLst/>
                        </a:rPr>
                        <a:t>T</a:t>
                      </a:r>
                      <a:r>
                        <a:rPr lang="en-CA" sz="2400" dirty="0">
                          <a:effectLst/>
                        </a:rPr>
                        <a:t> = I</a:t>
                      </a:r>
                      <a:r>
                        <a:rPr lang="en-CA" sz="2400" baseline="-25000" dirty="0">
                          <a:effectLst/>
                        </a:rPr>
                        <a:t>1</a:t>
                      </a:r>
                      <a:r>
                        <a:rPr lang="en-CA" sz="2400" dirty="0">
                          <a:effectLst/>
                        </a:rPr>
                        <a:t> = I</a:t>
                      </a:r>
                      <a:r>
                        <a:rPr lang="en-CA" sz="2400" baseline="-25000" dirty="0">
                          <a:effectLst/>
                        </a:rPr>
                        <a:t>2</a:t>
                      </a:r>
                      <a:r>
                        <a:rPr lang="en-CA" sz="2400" dirty="0">
                          <a:effectLst/>
                        </a:rPr>
                        <a:t> = I</a:t>
                      </a:r>
                      <a:r>
                        <a:rPr lang="en-CA" sz="2400" baseline="-25000" dirty="0">
                          <a:effectLst/>
                        </a:rPr>
                        <a:t>3</a:t>
                      </a:r>
                      <a:endParaRPr lang="en-CA" sz="24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400">
                          <a:effectLst/>
                        </a:rPr>
                        <a:t>I</a:t>
                      </a:r>
                      <a:r>
                        <a:rPr lang="en-CA" sz="2400" baseline="-25000">
                          <a:effectLst/>
                        </a:rPr>
                        <a:t>T</a:t>
                      </a:r>
                      <a:r>
                        <a:rPr lang="en-CA" sz="2400">
                          <a:effectLst/>
                        </a:rPr>
                        <a:t> = I</a:t>
                      </a:r>
                      <a:r>
                        <a:rPr lang="en-CA" sz="2400" baseline="-25000">
                          <a:effectLst/>
                        </a:rPr>
                        <a:t>1</a:t>
                      </a:r>
                      <a:r>
                        <a:rPr lang="en-CA" sz="2400">
                          <a:effectLst/>
                        </a:rPr>
                        <a:t> + I</a:t>
                      </a:r>
                      <a:r>
                        <a:rPr lang="en-CA" sz="2400" baseline="-25000">
                          <a:effectLst/>
                        </a:rPr>
                        <a:t>2</a:t>
                      </a:r>
                      <a:r>
                        <a:rPr lang="en-CA" sz="2400">
                          <a:effectLst/>
                        </a:rPr>
                        <a:t> + I</a:t>
                      </a:r>
                      <a:r>
                        <a:rPr lang="en-CA" sz="2400" baseline="-25000">
                          <a:effectLst/>
                        </a:rPr>
                        <a:t>3</a:t>
                      </a:r>
                      <a:endParaRPr lang="en-CA" sz="24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54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400">
                          <a:effectLst/>
                        </a:rPr>
                        <a:t>Total Voltage (V</a:t>
                      </a:r>
                      <a:r>
                        <a:rPr lang="en-CA" sz="2400" baseline="-25000">
                          <a:effectLst/>
                        </a:rPr>
                        <a:t>T</a:t>
                      </a:r>
                      <a:r>
                        <a:rPr lang="en-CA" sz="2400">
                          <a:effectLst/>
                        </a:rPr>
                        <a:t>)</a:t>
                      </a:r>
                      <a:endParaRPr lang="en-CA" sz="24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400">
                          <a:effectLst/>
                        </a:rPr>
                        <a:t>V</a:t>
                      </a:r>
                      <a:r>
                        <a:rPr lang="en-CA" sz="2400" baseline="-25000">
                          <a:effectLst/>
                        </a:rPr>
                        <a:t>T</a:t>
                      </a:r>
                      <a:r>
                        <a:rPr lang="en-CA" sz="2400">
                          <a:effectLst/>
                        </a:rPr>
                        <a:t> = V</a:t>
                      </a:r>
                      <a:r>
                        <a:rPr lang="en-CA" sz="2400" baseline="-25000">
                          <a:effectLst/>
                        </a:rPr>
                        <a:t>1</a:t>
                      </a:r>
                      <a:r>
                        <a:rPr lang="en-CA" sz="2400">
                          <a:effectLst/>
                        </a:rPr>
                        <a:t> + V</a:t>
                      </a:r>
                      <a:r>
                        <a:rPr lang="en-CA" sz="2400" baseline="-25000">
                          <a:effectLst/>
                        </a:rPr>
                        <a:t>2</a:t>
                      </a:r>
                      <a:r>
                        <a:rPr lang="en-CA" sz="2400">
                          <a:effectLst/>
                        </a:rPr>
                        <a:t> + V</a:t>
                      </a:r>
                      <a:r>
                        <a:rPr lang="en-CA" sz="2400" baseline="-25000">
                          <a:effectLst/>
                        </a:rPr>
                        <a:t>3</a:t>
                      </a:r>
                      <a:endParaRPr lang="en-CA" sz="24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400">
                          <a:effectLst/>
                        </a:rPr>
                        <a:t>V</a:t>
                      </a:r>
                      <a:r>
                        <a:rPr lang="en-CA" sz="2400" baseline="-25000">
                          <a:effectLst/>
                        </a:rPr>
                        <a:t>T</a:t>
                      </a:r>
                      <a:r>
                        <a:rPr lang="en-CA" sz="2400">
                          <a:effectLst/>
                        </a:rPr>
                        <a:t> = V</a:t>
                      </a:r>
                      <a:r>
                        <a:rPr lang="en-CA" sz="2400" baseline="-25000">
                          <a:effectLst/>
                        </a:rPr>
                        <a:t>1</a:t>
                      </a:r>
                      <a:r>
                        <a:rPr lang="en-CA" sz="2400">
                          <a:effectLst/>
                        </a:rPr>
                        <a:t> = V</a:t>
                      </a:r>
                      <a:r>
                        <a:rPr lang="en-CA" sz="2400" baseline="-25000">
                          <a:effectLst/>
                        </a:rPr>
                        <a:t>2</a:t>
                      </a:r>
                      <a:r>
                        <a:rPr lang="en-CA" sz="2400">
                          <a:effectLst/>
                        </a:rPr>
                        <a:t> = V</a:t>
                      </a:r>
                      <a:r>
                        <a:rPr lang="en-CA" sz="2400" baseline="-25000">
                          <a:effectLst/>
                        </a:rPr>
                        <a:t>3</a:t>
                      </a:r>
                      <a:endParaRPr lang="en-CA" sz="24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104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400">
                          <a:effectLst/>
                        </a:rPr>
                        <a:t>Total Resistance (R</a:t>
                      </a:r>
                      <a:r>
                        <a:rPr lang="en-CA" sz="2400" baseline="-25000">
                          <a:effectLst/>
                        </a:rPr>
                        <a:t>T</a:t>
                      </a:r>
                      <a:r>
                        <a:rPr lang="en-CA" sz="2400">
                          <a:effectLst/>
                        </a:rPr>
                        <a:t>)</a:t>
                      </a:r>
                      <a:endParaRPr lang="en-CA" sz="24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400" dirty="0">
                          <a:effectLst/>
                        </a:rPr>
                        <a:t>R</a:t>
                      </a:r>
                      <a:r>
                        <a:rPr lang="en-CA" sz="2400" baseline="-25000" dirty="0">
                          <a:effectLst/>
                        </a:rPr>
                        <a:t>T</a:t>
                      </a:r>
                      <a:r>
                        <a:rPr lang="en-CA" sz="2400" dirty="0">
                          <a:effectLst/>
                        </a:rPr>
                        <a:t> = R</a:t>
                      </a:r>
                      <a:r>
                        <a:rPr lang="en-CA" sz="2400" baseline="-25000" dirty="0">
                          <a:effectLst/>
                        </a:rPr>
                        <a:t>1</a:t>
                      </a:r>
                      <a:r>
                        <a:rPr lang="en-CA" sz="2400" dirty="0">
                          <a:effectLst/>
                        </a:rPr>
                        <a:t> + R</a:t>
                      </a:r>
                      <a:r>
                        <a:rPr lang="en-CA" sz="2400" baseline="-25000" dirty="0">
                          <a:effectLst/>
                        </a:rPr>
                        <a:t>2</a:t>
                      </a:r>
                      <a:r>
                        <a:rPr lang="en-CA" sz="2400" dirty="0">
                          <a:effectLst/>
                        </a:rPr>
                        <a:t> + R</a:t>
                      </a:r>
                      <a:r>
                        <a:rPr lang="en-CA" sz="2400" baseline="-25000" dirty="0">
                          <a:effectLst/>
                        </a:rPr>
                        <a:t>3</a:t>
                      </a:r>
                      <a:endParaRPr lang="en-CA" sz="24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400" dirty="0">
                          <a:effectLst/>
                        </a:rPr>
                        <a:t>1/R</a:t>
                      </a:r>
                      <a:r>
                        <a:rPr lang="en-CA" sz="2400" baseline="-25000" dirty="0">
                          <a:effectLst/>
                        </a:rPr>
                        <a:t>T</a:t>
                      </a:r>
                      <a:r>
                        <a:rPr lang="en-CA" sz="2400" dirty="0">
                          <a:effectLst/>
                        </a:rPr>
                        <a:t> = 1/R</a:t>
                      </a:r>
                      <a:r>
                        <a:rPr lang="en-CA" sz="2400" baseline="-25000" dirty="0">
                          <a:effectLst/>
                        </a:rPr>
                        <a:t>1</a:t>
                      </a:r>
                      <a:r>
                        <a:rPr lang="en-CA" sz="2400" dirty="0">
                          <a:effectLst/>
                        </a:rPr>
                        <a:t> + 1/R</a:t>
                      </a:r>
                      <a:r>
                        <a:rPr lang="en-CA" sz="2400" baseline="-25000" dirty="0">
                          <a:effectLst/>
                        </a:rPr>
                        <a:t>2</a:t>
                      </a:r>
                      <a:r>
                        <a:rPr lang="en-CA" sz="2400" dirty="0">
                          <a:effectLst/>
                        </a:rPr>
                        <a:t> + 1/R</a:t>
                      </a:r>
                      <a:r>
                        <a:rPr lang="en-CA" sz="2400" baseline="-25000" dirty="0">
                          <a:effectLst/>
                        </a:rPr>
                        <a:t>3</a:t>
                      </a:r>
                      <a:endParaRPr lang="en-CA" sz="24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00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548680"/>
            <a:ext cx="8172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/>
              <a:t>Find: 	V</a:t>
            </a:r>
            <a:r>
              <a:rPr lang="en-CA" sz="2400" baseline="-25000" dirty="0"/>
              <a:t>T</a:t>
            </a:r>
            <a:r>
              <a:rPr lang="en-CA" sz="2400" dirty="0"/>
              <a:t> = _________		</a:t>
            </a:r>
            <a:r>
              <a:rPr lang="en-CA" sz="2400" dirty="0" smtClean="0"/>
              <a:t>		V</a:t>
            </a:r>
            <a:r>
              <a:rPr lang="en-CA" sz="2400" baseline="-25000" dirty="0" smtClean="0"/>
              <a:t>1</a:t>
            </a:r>
            <a:r>
              <a:rPr lang="en-CA" sz="2400" dirty="0" smtClean="0"/>
              <a:t> </a:t>
            </a:r>
            <a:r>
              <a:rPr lang="en-CA" sz="2400" dirty="0"/>
              <a:t>= 1.5 V</a:t>
            </a:r>
          </a:p>
          <a:p>
            <a:r>
              <a:rPr lang="en-CA" sz="2400" dirty="0"/>
              <a:t>	</a:t>
            </a:r>
            <a:r>
              <a:rPr lang="en-CA" sz="2400" dirty="0" smtClean="0"/>
              <a:t>R</a:t>
            </a:r>
            <a:r>
              <a:rPr lang="en-CA" sz="2400" baseline="-25000" dirty="0" smtClean="0"/>
              <a:t>T</a:t>
            </a:r>
            <a:r>
              <a:rPr lang="en-CA" sz="2400" dirty="0" smtClean="0"/>
              <a:t> </a:t>
            </a:r>
            <a:r>
              <a:rPr lang="en-CA" sz="2400" dirty="0"/>
              <a:t>= _________		</a:t>
            </a:r>
            <a:r>
              <a:rPr lang="en-CA" sz="2400" dirty="0" smtClean="0"/>
              <a:t>			</a:t>
            </a:r>
          </a:p>
          <a:p>
            <a:r>
              <a:rPr lang="en-CA" sz="2400" dirty="0"/>
              <a:t>	</a:t>
            </a:r>
            <a:r>
              <a:rPr lang="en-CA" sz="2400" dirty="0" smtClean="0"/>
              <a:t>I</a:t>
            </a:r>
            <a:r>
              <a:rPr lang="en-CA" sz="2400" baseline="-25000" dirty="0" smtClean="0"/>
              <a:t>T</a:t>
            </a:r>
            <a:r>
              <a:rPr lang="en-CA" sz="2400" dirty="0" smtClean="0"/>
              <a:t>  </a:t>
            </a:r>
            <a:r>
              <a:rPr lang="en-CA" sz="2400" dirty="0"/>
              <a:t>= _________			</a:t>
            </a:r>
            <a:r>
              <a:rPr lang="en-CA" sz="2400" dirty="0" smtClean="0"/>
              <a:t>	V</a:t>
            </a:r>
            <a:r>
              <a:rPr lang="en-CA" sz="2400" baseline="-25000" dirty="0" smtClean="0"/>
              <a:t>2</a:t>
            </a:r>
            <a:r>
              <a:rPr lang="en-CA" sz="2400" dirty="0" smtClean="0"/>
              <a:t> </a:t>
            </a:r>
            <a:r>
              <a:rPr lang="en-CA" sz="2400" dirty="0"/>
              <a:t>= 1.5 </a:t>
            </a:r>
            <a:r>
              <a:rPr lang="en-CA" sz="2400" dirty="0" smtClean="0"/>
              <a:t>V</a:t>
            </a:r>
            <a:endParaRPr lang="en-CA" sz="2400" dirty="0"/>
          </a:p>
          <a:p>
            <a:endParaRPr lang="en-CA" sz="2400" dirty="0"/>
          </a:p>
          <a:p>
            <a:r>
              <a:rPr lang="en-CA" sz="2400" dirty="0"/>
              <a:t>						</a:t>
            </a:r>
            <a:r>
              <a:rPr lang="en-CA" sz="2400" dirty="0" smtClean="0"/>
              <a:t>	R</a:t>
            </a:r>
            <a:r>
              <a:rPr lang="en-CA" sz="2400" baseline="-25000" dirty="0" smtClean="0"/>
              <a:t>1</a:t>
            </a:r>
            <a:r>
              <a:rPr lang="en-CA" sz="2400" dirty="0" smtClean="0"/>
              <a:t> </a:t>
            </a:r>
            <a:r>
              <a:rPr lang="en-CA" sz="2400" dirty="0"/>
              <a:t>= 7 Ω	</a:t>
            </a:r>
          </a:p>
          <a:p>
            <a:r>
              <a:rPr lang="en-CA" sz="2400" dirty="0"/>
              <a:t>						</a:t>
            </a:r>
            <a:r>
              <a:rPr lang="en-CA" sz="2400" dirty="0" smtClean="0"/>
              <a:t>	R</a:t>
            </a:r>
            <a:r>
              <a:rPr lang="en-CA" sz="2400" baseline="-25000" dirty="0" smtClean="0"/>
              <a:t>2</a:t>
            </a:r>
            <a:r>
              <a:rPr lang="en-CA" sz="2400" dirty="0" smtClean="0"/>
              <a:t> </a:t>
            </a:r>
            <a:r>
              <a:rPr lang="en-CA" sz="2400" dirty="0"/>
              <a:t>= 3 Ω</a:t>
            </a:r>
          </a:p>
          <a:p>
            <a:r>
              <a:rPr lang="en-CA" sz="2400" dirty="0"/>
              <a:t>						</a:t>
            </a:r>
          </a:p>
          <a:p>
            <a:r>
              <a:rPr lang="en-CA" sz="2400" dirty="0"/>
              <a:t>						</a:t>
            </a:r>
            <a:r>
              <a:rPr lang="en-CA" sz="2400" dirty="0" smtClean="0"/>
              <a:t>	I</a:t>
            </a:r>
            <a:r>
              <a:rPr lang="en-CA" sz="2400" baseline="-25000" dirty="0" smtClean="0"/>
              <a:t>1</a:t>
            </a:r>
            <a:r>
              <a:rPr lang="en-CA" sz="2400" dirty="0" smtClean="0"/>
              <a:t> </a:t>
            </a:r>
            <a:r>
              <a:rPr lang="en-CA" sz="2400" dirty="0"/>
              <a:t>= </a:t>
            </a:r>
            <a:r>
              <a:rPr lang="en-CA" sz="2400" dirty="0" smtClean="0"/>
              <a:t>300 mA</a:t>
            </a:r>
            <a:endParaRPr lang="en-CA" sz="2400" dirty="0"/>
          </a:p>
        </p:txBody>
      </p:sp>
      <p:pic>
        <p:nvPicPr>
          <p:cNvPr id="5" name="Picture 4" descr="001 - Copy (4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5694" y="1772816"/>
            <a:ext cx="5184576" cy="375286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660232" y="5301208"/>
            <a:ext cx="19807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dirty="0">
                <a:solidFill>
                  <a:srgbClr val="FF0000"/>
                </a:solidFill>
              </a:rPr>
              <a:t>V</a:t>
            </a:r>
            <a:r>
              <a:rPr lang="en-CA" sz="2000" baseline="-25000" dirty="0">
                <a:solidFill>
                  <a:srgbClr val="FF0000"/>
                </a:solidFill>
              </a:rPr>
              <a:t>T</a:t>
            </a:r>
            <a:r>
              <a:rPr lang="en-CA" sz="2000" dirty="0">
                <a:solidFill>
                  <a:srgbClr val="FF0000"/>
                </a:solidFill>
              </a:rPr>
              <a:t> = </a:t>
            </a:r>
            <a:r>
              <a:rPr lang="en-CA" sz="2000" dirty="0" smtClean="0">
                <a:solidFill>
                  <a:srgbClr val="FF0000"/>
                </a:solidFill>
              </a:rPr>
              <a:t>3 V</a:t>
            </a:r>
            <a:r>
              <a:rPr lang="en-CA" sz="2000" dirty="0">
                <a:solidFill>
                  <a:srgbClr val="FF0000"/>
                </a:solidFill>
              </a:rPr>
              <a:t>	</a:t>
            </a:r>
            <a:endParaRPr lang="en-CA" sz="2000" dirty="0" smtClean="0">
              <a:solidFill>
                <a:srgbClr val="FF0000"/>
              </a:solidFill>
            </a:endParaRPr>
          </a:p>
          <a:p>
            <a:r>
              <a:rPr lang="en-CA" sz="2000" dirty="0" smtClean="0">
                <a:solidFill>
                  <a:srgbClr val="FF0000"/>
                </a:solidFill>
              </a:rPr>
              <a:t>R</a:t>
            </a:r>
            <a:r>
              <a:rPr lang="en-CA" sz="2000" baseline="-25000" dirty="0" smtClean="0">
                <a:solidFill>
                  <a:srgbClr val="FF0000"/>
                </a:solidFill>
              </a:rPr>
              <a:t>T</a:t>
            </a:r>
            <a:r>
              <a:rPr lang="en-CA" sz="2000" dirty="0" smtClean="0">
                <a:solidFill>
                  <a:srgbClr val="FF0000"/>
                </a:solidFill>
              </a:rPr>
              <a:t> </a:t>
            </a:r>
            <a:r>
              <a:rPr lang="en-CA" sz="2000" dirty="0">
                <a:solidFill>
                  <a:srgbClr val="FF0000"/>
                </a:solidFill>
              </a:rPr>
              <a:t>= </a:t>
            </a:r>
            <a:r>
              <a:rPr lang="en-CA" sz="2000" dirty="0" smtClean="0">
                <a:solidFill>
                  <a:srgbClr val="FF0000"/>
                </a:solidFill>
              </a:rPr>
              <a:t>10 Ω </a:t>
            </a:r>
          </a:p>
          <a:p>
            <a:r>
              <a:rPr lang="en-CA" sz="2000" dirty="0" smtClean="0">
                <a:solidFill>
                  <a:srgbClr val="FF0000"/>
                </a:solidFill>
              </a:rPr>
              <a:t>I</a:t>
            </a:r>
            <a:r>
              <a:rPr lang="en-CA" sz="2000" baseline="-25000" dirty="0" smtClean="0">
                <a:solidFill>
                  <a:srgbClr val="FF0000"/>
                </a:solidFill>
              </a:rPr>
              <a:t>T</a:t>
            </a:r>
            <a:r>
              <a:rPr lang="en-CA" sz="2000" dirty="0" smtClean="0">
                <a:solidFill>
                  <a:srgbClr val="FF0000"/>
                </a:solidFill>
              </a:rPr>
              <a:t>  </a:t>
            </a:r>
            <a:r>
              <a:rPr lang="en-CA" sz="2000" dirty="0">
                <a:solidFill>
                  <a:srgbClr val="FF0000"/>
                </a:solidFill>
              </a:rPr>
              <a:t>= 300 mA</a:t>
            </a:r>
          </a:p>
        </p:txBody>
      </p:sp>
    </p:spTree>
    <p:extLst>
      <p:ext uri="{BB962C8B-B14F-4D97-AF65-F5344CB8AC3E}">
        <p14:creationId xmlns:p14="http://schemas.microsoft.com/office/powerpoint/2010/main" val="163962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592" y="260648"/>
            <a:ext cx="8136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200" dirty="0"/>
              <a:t>Find: 	I</a:t>
            </a:r>
            <a:r>
              <a:rPr lang="en-CA" sz="3200" baseline="-25000" dirty="0"/>
              <a:t>T</a:t>
            </a:r>
            <a:r>
              <a:rPr lang="en-CA" sz="3200" dirty="0"/>
              <a:t> = _________		</a:t>
            </a:r>
            <a:r>
              <a:rPr lang="en-CA" sz="3200" dirty="0" smtClean="0"/>
              <a:t>I</a:t>
            </a:r>
            <a:r>
              <a:rPr lang="en-CA" sz="3200" baseline="-25000" dirty="0" smtClean="0"/>
              <a:t>1</a:t>
            </a:r>
            <a:r>
              <a:rPr lang="en-CA" sz="3200" dirty="0" smtClean="0"/>
              <a:t> </a:t>
            </a:r>
            <a:r>
              <a:rPr lang="en-CA" sz="3200" dirty="0"/>
              <a:t>= 0.6 A</a:t>
            </a:r>
          </a:p>
          <a:p>
            <a:r>
              <a:rPr lang="en-CA" sz="3200" dirty="0"/>
              <a:t>	</a:t>
            </a:r>
            <a:r>
              <a:rPr lang="en-CA" sz="3200" dirty="0" smtClean="0"/>
              <a:t>R</a:t>
            </a:r>
            <a:r>
              <a:rPr lang="en-CA" sz="3200" baseline="-25000" dirty="0" smtClean="0"/>
              <a:t>T</a:t>
            </a:r>
            <a:r>
              <a:rPr lang="en-CA" sz="3200" dirty="0" smtClean="0"/>
              <a:t> </a:t>
            </a:r>
            <a:r>
              <a:rPr lang="en-CA" sz="3200" dirty="0"/>
              <a:t>= _________		</a:t>
            </a:r>
            <a:r>
              <a:rPr lang="en-CA" sz="3200" dirty="0" smtClean="0"/>
              <a:t>I</a:t>
            </a:r>
            <a:r>
              <a:rPr lang="en-CA" sz="3200" baseline="-25000" dirty="0" smtClean="0"/>
              <a:t>2</a:t>
            </a:r>
            <a:r>
              <a:rPr lang="en-CA" sz="3200" dirty="0" smtClean="0"/>
              <a:t> </a:t>
            </a:r>
            <a:r>
              <a:rPr lang="en-CA" sz="3200" dirty="0"/>
              <a:t>= 0.6 A</a:t>
            </a:r>
          </a:p>
          <a:p>
            <a:r>
              <a:rPr lang="en-CA" sz="3200" dirty="0"/>
              <a:t>				</a:t>
            </a:r>
          </a:p>
          <a:p>
            <a:r>
              <a:rPr lang="en-CA" sz="3200" dirty="0"/>
              <a:t>						R</a:t>
            </a:r>
            <a:r>
              <a:rPr lang="en-CA" sz="3200" baseline="-25000" dirty="0"/>
              <a:t>1</a:t>
            </a:r>
            <a:r>
              <a:rPr lang="en-CA" sz="3200" dirty="0"/>
              <a:t> = 15 Ω</a:t>
            </a:r>
          </a:p>
          <a:p>
            <a:r>
              <a:rPr lang="en-CA" sz="3200" dirty="0" smtClean="0"/>
              <a:t>						R</a:t>
            </a:r>
            <a:r>
              <a:rPr lang="en-CA" sz="3200" baseline="-25000" dirty="0" smtClean="0"/>
              <a:t>2</a:t>
            </a:r>
            <a:r>
              <a:rPr lang="en-CA" sz="3200" dirty="0" smtClean="0"/>
              <a:t> </a:t>
            </a:r>
            <a:r>
              <a:rPr lang="en-CA" sz="3200" dirty="0"/>
              <a:t>= 15 Ω</a:t>
            </a:r>
          </a:p>
          <a:p>
            <a:r>
              <a:rPr lang="en-CA" sz="3200" dirty="0"/>
              <a:t>						</a:t>
            </a:r>
          </a:p>
          <a:p>
            <a:r>
              <a:rPr lang="en-CA" sz="3200" dirty="0"/>
              <a:t>						V</a:t>
            </a:r>
            <a:r>
              <a:rPr lang="en-CA" sz="3200" baseline="-25000" dirty="0"/>
              <a:t>T</a:t>
            </a:r>
            <a:r>
              <a:rPr lang="en-CA" sz="3200" dirty="0"/>
              <a:t> = 9 V</a:t>
            </a:r>
          </a:p>
        </p:txBody>
      </p:sp>
      <p:pic>
        <p:nvPicPr>
          <p:cNvPr id="5" name="Picture 4" descr="002 - Copy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6937" y="1556792"/>
            <a:ext cx="6264696" cy="36004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627784" y="5733256"/>
            <a:ext cx="27390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dirty="0">
                <a:solidFill>
                  <a:srgbClr val="FF0000"/>
                </a:solidFill>
              </a:rPr>
              <a:t>I</a:t>
            </a:r>
            <a:r>
              <a:rPr lang="en-CA" sz="2000" baseline="-25000" dirty="0">
                <a:solidFill>
                  <a:srgbClr val="FF0000"/>
                </a:solidFill>
              </a:rPr>
              <a:t>T</a:t>
            </a:r>
            <a:r>
              <a:rPr lang="en-CA" sz="2000" dirty="0">
                <a:solidFill>
                  <a:srgbClr val="FF0000"/>
                </a:solidFill>
              </a:rPr>
              <a:t> = </a:t>
            </a:r>
            <a:r>
              <a:rPr lang="en-CA" sz="2000" dirty="0" smtClean="0">
                <a:solidFill>
                  <a:srgbClr val="FF0000"/>
                </a:solidFill>
              </a:rPr>
              <a:t>1.2 A</a:t>
            </a:r>
            <a:r>
              <a:rPr lang="en-CA" sz="2000" dirty="0">
                <a:solidFill>
                  <a:srgbClr val="FF0000"/>
                </a:solidFill>
              </a:rPr>
              <a:t>	</a:t>
            </a:r>
            <a:endParaRPr lang="en-CA" sz="2000" dirty="0" smtClean="0">
              <a:solidFill>
                <a:srgbClr val="FF0000"/>
              </a:solidFill>
            </a:endParaRPr>
          </a:p>
          <a:p>
            <a:r>
              <a:rPr lang="en-CA" sz="2000" dirty="0" smtClean="0">
                <a:solidFill>
                  <a:srgbClr val="FF0000"/>
                </a:solidFill>
              </a:rPr>
              <a:t>R</a:t>
            </a:r>
            <a:r>
              <a:rPr lang="en-CA" sz="2000" baseline="-25000" dirty="0" smtClean="0">
                <a:solidFill>
                  <a:srgbClr val="FF0000"/>
                </a:solidFill>
              </a:rPr>
              <a:t>T</a:t>
            </a:r>
            <a:r>
              <a:rPr lang="en-CA" sz="2000" dirty="0" smtClean="0">
                <a:solidFill>
                  <a:srgbClr val="FF0000"/>
                </a:solidFill>
              </a:rPr>
              <a:t> = 7.5 </a:t>
            </a:r>
            <a:r>
              <a:rPr lang="en-CA" sz="2000" dirty="0">
                <a:solidFill>
                  <a:srgbClr val="FF0000"/>
                </a:solidFill>
              </a:rPr>
              <a:t>Ω</a:t>
            </a:r>
          </a:p>
        </p:txBody>
      </p:sp>
    </p:spTree>
    <p:extLst>
      <p:ext uri="{BB962C8B-B14F-4D97-AF65-F5344CB8AC3E}">
        <p14:creationId xmlns:p14="http://schemas.microsoft.com/office/powerpoint/2010/main" val="109203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Resistor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273346"/>
            <a:ext cx="3640448" cy="4861520"/>
          </a:xfrm>
        </p:spPr>
        <p:txBody>
          <a:bodyPr>
            <a:noAutofit/>
          </a:bodyPr>
          <a:lstStyle/>
          <a:p>
            <a:r>
              <a:rPr lang="en-CA" sz="2800" dirty="0"/>
              <a:t>A </a:t>
            </a:r>
            <a:r>
              <a:rPr lang="en-CA" sz="2800" dirty="0">
                <a:solidFill>
                  <a:srgbClr val="FF0000"/>
                </a:solidFill>
              </a:rPr>
              <a:t>resistor</a:t>
            </a:r>
            <a:r>
              <a:rPr lang="en-CA" sz="2800" dirty="0"/>
              <a:t> is part of an electric circuit that </a:t>
            </a:r>
            <a:r>
              <a:rPr lang="en-CA" sz="2800" dirty="0">
                <a:solidFill>
                  <a:srgbClr val="FF0000"/>
                </a:solidFill>
              </a:rPr>
              <a:t>resists</a:t>
            </a:r>
            <a:r>
              <a:rPr lang="en-CA" sz="2800" dirty="0"/>
              <a:t> the flow of electric </a:t>
            </a:r>
            <a:r>
              <a:rPr lang="en-CA" sz="2800" b="1" dirty="0"/>
              <a:t>current</a:t>
            </a:r>
            <a:r>
              <a:rPr lang="en-CA" sz="2800" dirty="0"/>
              <a:t>.</a:t>
            </a:r>
          </a:p>
          <a:p>
            <a:r>
              <a:rPr lang="en-CA" sz="2800" dirty="0" smtClean="0"/>
              <a:t>As </a:t>
            </a:r>
            <a:r>
              <a:rPr lang="en-CA" sz="2800" dirty="0"/>
              <a:t>current flows through a resistor, some of the </a:t>
            </a:r>
            <a:r>
              <a:rPr lang="en-CA" sz="2800" dirty="0">
                <a:solidFill>
                  <a:srgbClr val="FF0000"/>
                </a:solidFill>
              </a:rPr>
              <a:t>electrical energy </a:t>
            </a:r>
            <a:r>
              <a:rPr lang="en-CA" sz="2800" dirty="0"/>
              <a:t>is transformed into another form, such as </a:t>
            </a:r>
            <a:r>
              <a:rPr lang="en-CA" sz="2800" dirty="0">
                <a:solidFill>
                  <a:srgbClr val="FF0000"/>
                </a:solidFill>
              </a:rPr>
              <a:t>light</a:t>
            </a:r>
            <a:r>
              <a:rPr lang="en-CA" sz="2800" dirty="0"/>
              <a:t> or </a:t>
            </a:r>
            <a:r>
              <a:rPr lang="en-CA" sz="2800" dirty="0">
                <a:solidFill>
                  <a:srgbClr val="FF0000"/>
                </a:solidFill>
              </a:rPr>
              <a:t>heat energy.</a:t>
            </a:r>
          </a:p>
          <a:p>
            <a:endParaRPr lang="en-CA" sz="2800" dirty="0"/>
          </a:p>
        </p:txBody>
      </p:sp>
      <p:pic>
        <p:nvPicPr>
          <p:cNvPr id="2050" name="Picture 2" descr="C:\Documents and Settings\gill_narinder\Local Settings\Temporary Internet Files\Content.IE5\BYQY43IM\MP90038284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764704"/>
            <a:ext cx="3834094" cy="5367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88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ohm (Ω)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3608" y="1340768"/>
            <a:ext cx="7410819" cy="1328936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The symbol for a resistor is: </a:t>
            </a:r>
            <a:r>
              <a:rPr lang="en-CA" dirty="0" smtClean="0">
                <a:sym typeface="Wingdings" pitchFamily="2" charset="2"/>
              </a:rPr>
              <a:t> </a:t>
            </a:r>
            <a:endParaRPr lang="en-CA" dirty="0" smtClean="0"/>
          </a:p>
          <a:p>
            <a:r>
              <a:rPr lang="en-CA" dirty="0" smtClean="0"/>
              <a:t>The </a:t>
            </a:r>
            <a:r>
              <a:rPr lang="en-CA" dirty="0"/>
              <a:t>unit for measurement of a resistor is the </a:t>
            </a:r>
            <a:r>
              <a:rPr lang="en-CA" b="1" dirty="0"/>
              <a:t>ohm (Ω).</a:t>
            </a:r>
            <a:r>
              <a:rPr lang="en-CA" dirty="0"/>
              <a:t> </a:t>
            </a:r>
          </a:p>
          <a:p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043608" y="2636912"/>
            <a:ext cx="3655810" cy="3600400"/>
          </a:xfrm>
        </p:spPr>
        <p:txBody>
          <a:bodyPr>
            <a:normAutofit lnSpcReduction="10000"/>
          </a:bodyPr>
          <a:lstStyle/>
          <a:p>
            <a:r>
              <a:rPr lang="en-CA" dirty="0"/>
              <a:t>When a resistor is connected to an electric cell, the amount of </a:t>
            </a:r>
            <a:r>
              <a:rPr lang="en-CA" b="1" dirty="0"/>
              <a:t>current</a:t>
            </a:r>
            <a:r>
              <a:rPr lang="en-CA" dirty="0"/>
              <a:t> that flows through the circuit depends on </a:t>
            </a:r>
            <a:r>
              <a:rPr lang="en-CA" b="1" dirty="0"/>
              <a:t>the amount of resistance</a:t>
            </a:r>
            <a:endParaRPr lang="en-C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624033"/>
              </p:ext>
            </p:extLst>
          </p:nvPr>
        </p:nvGraphicFramePr>
        <p:xfrm>
          <a:off x="5652120" y="980728"/>
          <a:ext cx="2070720" cy="895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Bitmap Image" r:id="rId3" imgW="1247619" imgH="533474" progId="Paint.Picture">
                  <p:embed/>
                </p:oleObj>
              </mc:Choice>
              <mc:Fallback>
                <p:oleObj name="Bitmap Image" r:id="rId3" imgW="1247619" imgH="533474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980728"/>
                        <a:ext cx="2070720" cy="8959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88052" y="3658504"/>
            <a:ext cx="3515060" cy="2808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320748"/>
              </p:ext>
            </p:extLst>
          </p:nvPr>
        </p:nvGraphicFramePr>
        <p:xfrm>
          <a:off x="6084168" y="3429000"/>
          <a:ext cx="1895801" cy="602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Bitmap Image" r:id="rId6" imgW="2247840" imgH="714240" progId="Paint.Picture">
                  <p:embed/>
                </p:oleObj>
              </mc:Choice>
              <mc:Fallback>
                <p:oleObj name="Bitmap Image" r:id="rId6" imgW="2247840" imgH="71424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3429000"/>
                        <a:ext cx="1895801" cy="60204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14985" y="4807347"/>
            <a:ext cx="1511019" cy="510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055406" y="2420888"/>
            <a:ext cx="2086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Some of the current gets converted/used as “light” energy!</a:t>
            </a:r>
            <a:endParaRPr lang="en-CA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7308304" y="3344218"/>
            <a:ext cx="576064" cy="2287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85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34434"/>
            <a:ext cx="7884368" cy="1106334"/>
          </a:xfrm>
        </p:spPr>
        <p:txBody>
          <a:bodyPr/>
          <a:lstStyle/>
          <a:p>
            <a:r>
              <a:rPr lang="en-CA" dirty="0"/>
              <a:t>The resistor color code table can be found in your text on </a:t>
            </a:r>
            <a:r>
              <a:rPr lang="en-CA" dirty="0" smtClean="0"/>
              <a:t>pg</a:t>
            </a:r>
            <a:r>
              <a:rPr lang="en-CA" dirty="0"/>
              <a:t>. </a:t>
            </a:r>
            <a:r>
              <a:rPr lang="en-CA" dirty="0" smtClean="0"/>
              <a:t>316</a:t>
            </a:r>
          </a:p>
          <a:p>
            <a:pPr marL="82296" indent="0">
              <a:buNone/>
            </a:pPr>
            <a:endParaRPr lang="en-CA" dirty="0"/>
          </a:p>
          <a:p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509797"/>
              </p:ext>
            </p:extLst>
          </p:nvPr>
        </p:nvGraphicFramePr>
        <p:xfrm>
          <a:off x="2195736" y="1412776"/>
          <a:ext cx="5208240" cy="505633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04120"/>
                <a:gridCol w="2604120"/>
              </a:tblGrid>
              <a:tr h="459667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Colour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Numeric Value</a:t>
                      </a:r>
                    </a:p>
                  </a:txBody>
                  <a:tcPr/>
                </a:tc>
              </a:tr>
              <a:tr h="459667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Black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</a:tr>
              <a:tr h="459667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Brown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</a:tr>
              <a:tr h="459667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Red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</a:tr>
              <a:tr h="459667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Orange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</a:tr>
              <a:tr h="459667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Yellow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</a:tr>
              <a:tr h="459667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Green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/>
                </a:tc>
              </a:tr>
              <a:tr h="459667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Blue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</a:p>
                  </a:txBody>
                  <a:tcPr/>
                </a:tc>
              </a:tr>
              <a:tr h="459667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Violet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7</a:t>
                      </a:r>
                    </a:p>
                  </a:txBody>
                  <a:tcPr/>
                </a:tc>
              </a:tr>
              <a:tr h="459667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Grey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</a:p>
                  </a:txBody>
                  <a:tcPr/>
                </a:tc>
              </a:tr>
              <a:tr h="459667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White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9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8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31640" y="4725144"/>
            <a:ext cx="7602048" cy="1523256"/>
          </a:xfrm>
        </p:spPr>
        <p:txBody>
          <a:bodyPr/>
          <a:lstStyle/>
          <a:p>
            <a:r>
              <a:rPr lang="en-CA" dirty="0" smtClean="0"/>
              <a:t>This example has a value of  13 x </a:t>
            </a:r>
            <a:r>
              <a:rPr lang="en-CA" dirty="0" smtClean="0"/>
              <a:t>10 </a:t>
            </a:r>
            <a:r>
              <a:rPr lang="en-CA" baseline="30000" dirty="0" smtClean="0"/>
              <a:t>2  </a:t>
            </a:r>
            <a:r>
              <a:rPr lang="el-GR" dirty="0" smtClean="0"/>
              <a:t>Ω</a:t>
            </a:r>
            <a:endParaRPr lang="en-CA" dirty="0" smtClean="0"/>
          </a:p>
          <a:p>
            <a:pPr marL="82296" indent="0">
              <a:buNone/>
            </a:pPr>
            <a:r>
              <a:rPr lang="en-CA" dirty="0"/>
              <a:t>	</a:t>
            </a:r>
            <a:r>
              <a:rPr lang="en-CA" dirty="0" smtClean="0"/>
              <a:t>				    = </a:t>
            </a:r>
            <a:r>
              <a:rPr lang="en-CA" dirty="0" smtClean="0"/>
              <a:t>1300</a:t>
            </a:r>
            <a:r>
              <a:rPr lang="en-CA" dirty="0" smtClean="0"/>
              <a:t> </a:t>
            </a:r>
            <a:r>
              <a:rPr lang="el-GR" dirty="0"/>
              <a:t>Ω</a:t>
            </a:r>
            <a:endParaRPr lang="en-CA" dirty="0"/>
          </a:p>
          <a:p>
            <a:pPr marL="82296" indent="0">
              <a:buNone/>
            </a:pPr>
            <a:endParaRPr lang="en-CA" dirty="0"/>
          </a:p>
        </p:txBody>
      </p:sp>
      <p:pic>
        <p:nvPicPr>
          <p:cNvPr id="7" name="Picture 6" descr="Picture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38490"/>
            <a:ext cx="6480720" cy="424847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Multiply 7"/>
          <p:cNvSpPr/>
          <p:nvPr/>
        </p:nvSpPr>
        <p:spPr>
          <a:xfrm>
            <a:off x="6156176" y="1772816"/>
            <a:ext cx="1296144" cy="122413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993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106" y="188640"/>
            <a:ext cx="7809374" cy="1512168"/>
          </a:xfrm>
        </p:spPr>
        <p:txBody>
          <a:bodyPr>
            <a:normAutofit/>
          </a:bodyPr>
          <a:lstStyle/>
          <a:p>
            <a:r>
              <a:rPr lang="en-CA" dirty="0"/>
              <a:t>Give the value of each resistor indicated by the colour bands</a:t>
            </a:r>
            <a:r>
              <a:rPr lang="en-CA" dirty="0" smtClean="0"/>
              <a:t>.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669" y="1700808"/>
            <a:ext cx="7809375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372200" y="262615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6500 Ω</a:t>
            </a: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24600" y="3240223"/>
            <a:ext cx="1503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700 000 Ω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44850" y="3846239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560 Ω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44850" y="450912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12 Ω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90258" y="5229200"/>
            <a:ext cx="1638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87 000 Ω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41722" y="5877272"/>
            <a:ext cx="129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2100 Ω</a:t>
            </a:r>
          </a:p>
        </p:txBody>
      </p:sp>
    </p:spTree>
    <p:extLst>
      <p:ext uri="{BB962C8B-B14F-4D97-AF65-F5344CB8AC3E}">
        <p14:creationId xmlns:p14="http://schemas.microsoft.com/office/powerpoint/2010/main" val="9786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#1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en-CA" dirty="0" smtClean="0"/>
              <a:t>The value </a:t>
            </a:r>
            <a:r>
              <a:rPr lang="en-CA" dirty="0"/>
              <a:t>of </a:t>
            </a:r>
            <a:r>
              <a:rPr lang="en-CA" dirty="0" smtClean="0"/>
              <a:t>a resistor is </a:t>
            </a:r>
            <a:r>
              <a:rPr lang="en-CA" dirty="0" smtClean="0">
                <a:solidFill>
                  <a:srgbClr val="FF0000"/>
                </a:solidFill>
              </a:rPr>
              <a:t>230 Ω.  </a:t>
            </a:r>
            <a:r>
              <a:rPr lang="en-CA" dirty="0" smtClean="0"/>
              <a:t>What </a:t>
            </a:r>
            <a:r>
              <a:rPr lang="en-CA" dirty="0"/>
              <a:t>are the first three bands of colour on this resistor? </a:t>
            </a:r>
            <a:endParaRPr lang="en-CA" dirty="0" smtClean="0"/>
          </a:p>
          <a:p>
            <a:pPr marL="82296" indent="0">
              <a:buNone/>
            </a:pPr>
            <a:r>
              <a:rPr lang="en-CA" dirty="0"/>
              <a:t>	</a:t>
            </a:r>
            <a:r>
              <a:rPr lang="en-CA" dirty="0" smtClean="0"/>
              <a:t>	</a:t>
            </a:r>
            <a:r>
              <a:rPr lang="en-CA" dirty="0" smtClean="0">
                <a:solidFill>
                  <a:srgbClr val="FF0000"/>
                </a:solidFill>
              </a:rPr>
              <a:t>red</a:t>
            </a:r>
            <a:r>
              <a:rPr lang="en-CA" dirty="0">
                <a:solidFill>
                  <a:srgbClr val="FF0000"/>
                </a:solidFill>
              </a:rPr>
              <a:t>, orange, brown </a:t>
            </a:r>
            <a:endParaRPr lang="en-CA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en-CA" dirty="0">
              <a:solidFill>
                <a:srgbClr val="FF0000"/>
              </a:solidFill>
            </a:endParaRPr>
          </a:p>
          <a:p>
            <a:endParaRPr lang="en-CA" dirty="0" smtClean="0"/>
          </a:p>
          <a:p>
            <a:pPr marL="82296" indent="0">
              <a:buNone/>
            </a:pPr>
            <a:r>
              <a:rPr lang="en-CA" dirty="0" smtClean="0"/>
              <a:t>The value </a:t>
            </a:r>
            <a:r>
              <a:rPr lang="en-CA" dirty="0"/>
              <a:t>of this </a:t>
            </a:r>
            <a:r>
              <a:rPr lang="en-CA" dirty="0" smtClean="0"/>
              <a:t>resistor</a:t>
            </a:r>
            <a:r>
              <a:rPr lang="en-CA" dirty="0"/>
              <a:t> </a:t>
            </a:r>
            <a:r>
              <a:rPr lang="en-CA" dirty="0" smtClean="0"/>
              <a:t>is </a:t>
            </a:r>
            <a:r>
              <a:rPr lang="en-CA" dirty="0">
                <a:solidFill>
                  <a:srgbClr val="FF0000"/>
                </a:solidFill>
              </a:rPr>
              <a:t>6400 </a:t>
            </a:r>
            <a:r>
              <a:rPr lang="en-CA" dirty="0" smtClean="0">
                <a:solidFill>
                  <a:srgbClr val="FF0000"/>
                </a:solidFill>
              </a:rPr>
              <a:t>Ω. </a:t>
            </a:r>
            <a:r>
              <a:rPr lang="en-CA" dirty="0" smtClean="0"/>
              <a:t>What </a:t>
            </a:r>
            <a:r>
              <a:rPr lang="en-CA" dirty="0"/>
              <a:t>are the first three bands of colour on this resistor? </a:t>
            </a:r>
            <a:endParaRPr lang="en-CA" dirty="0" smtClean="0"/>
          </a:p>
          <a:p>
            <a:pPr marL="82296" indent="0">
              <a:buNone/>
            </a:pPr>
            <a:r>
              <a:rPr lang="en-CA" dirty="0">
                <a:solidFill>
                  <a:srgbClr val="FF0000"/>
                </a:solidFill>
              </a:rPr>
              <a:t>	</a:t>
            </a:r>
            <a:r>
              <a:rPr lang="en-CA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blue</a:t>
            </a:r>
            <a:r>
              <a:rPr lang="en-US" dirty="0">
                <a:solidFill>
                  <a:srgbClr val="FF0000"/>
                </a:solidFill>
              </a:rPr>
              <a:t>, yellow, red </a:t>
            </a:r>
            <a:endParaRPr lang="en-CA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en-C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87624" y="314096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CA" dirty="0" smtClean="0"/>
              <a:t>Example #2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9929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Resistors in SERIES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4288520" cy="4800600"/>
          </a:xfrm>
        </p:spPr>
        <p:txBody>
          <a:bodyPr>
            <a:normAutofit fontScale="92500" lnSpcReduction="20000"/>
          </a:bodyPr>
          <a:lstStyle/>
          <a:p>
            <a:r>
              <a:rPr lang="en-CA" dirty="0"/>
              <a:t>Resistors can also be connected in series and parallel.</a:t>
            </a:r>
          </a:p>
          <a:p>
            <a:r>
              <a:rPr lang="en-CA" dirty="0"/>
              <a:t>The same rules apply for finding total resistance as they did for total voltage.</a:t>
            </a:r>
          </a:p>
          <a:p>
            <a:r>
              <a:rPr lang="en-CA" dirty="0" smtClean="0"/>
              <a:t>Total </a:t>
            </a:r>
            <a:r>
              <a:rPr lang="en-CA" dirty="0"/>
              <a:t>Resistance INCREASES with the number of resistors in series. </a:t>
            </a:r>
            <a:endParaRPr lang="en-CA" dirty="0" smtClean="0"/>
          </a:p>
          <a:p>
            <a:r>
              <a:rPr lang="en-CA" dirty="0"/>
              <a:t>R</a:t>
            </a:r>
            <a:r>
              <a:rPr lang="en-CA" baseline="-25000" dirty="0"/>
              <a:t>T</a:t>
            </a:r>
            <a:r>
              <a:rPr lang="en-CA" dirty="0"/>
              <a:t> = R</a:t>
            </a:r>
            <a:r>
              <a:rPr lang="en-CA" baseline="-25000" dirty="0"/>
              <a:t>1</a:t>
            </a:r>
            <a:r>
              <a:rPr lang="en-CA" dirty="0"/>
              <a:t> + R</a:t>
            </a:r>
            <a:r>
              <a:rPr lang="en-CA" baseline="-25000" dirty="0"/>
              <a:t>2</a:t>
            </a:r>
            <a:r>
              <a:rPr lang="en-CA" dirty="0"/>
              <a:t> + </a:t>
            </a:r>
            <a:r>
              <a:rPr lang="en-CA" dirty="0" smtClean="0"/>
              <a:t>R</a:t>
            </a:r>
            <a:r>
              <a:rPr lang="en-CA" baseline="-25000" dirty="0" smtClean="0"/>
              <a:t>3</a:t>
            </a:r>
            <a:endParaRPr lang="en-CA" dirty="0">
              <a:latin typeface="Palatino Linotype"/>
              <a:ea typeface="Times New Roman"/>
              <a:cs typeface="Times New Roman"/>
            </a:endParaRPr>
          </a:p>
        </p:txBody>
      </p:sp>
      <p:pic>
        <p:nvPicPr>
          <p:cNvPr id="4" name="Picture 3" descr="001 - Copy (3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85499" y="2348880"/>
            <a:ext cx="3258501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63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SERIES 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Calculate the total resistance (</a:t>
            </a:r>
            <a:r>
              <a:rPr lang="en-CA" i="1" dirty="0"/>
              <a:t>R</a:t>
            </a:r>
            <a:r>
              <a:rPr lang="en-CA" baseline="-25000" dirty="0"/>
              <a:t>T</a:t>
            </a:r>
            <a:r>
              <a:rPr lang="en-CA" dirty="0"/>
              <a:t>) for the following combinations of resistors.</a:t>
            </a:r>
          </a:p>
          <a:p>
            <a:pPr marL="82296" indent="0">
              <a:buNone/>
            </a:pPr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708920"/>
            <a:ext cx="8568951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8304" y="5543367"/>
            <a:ext cx="83756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200" dirty="0" smtClean="0">
                <a:solidFill>
                  <a:srgbClr val="FF0000"/>
                </a:solidFill>
              </a:rPr>
              <a:t>3 </a:t>
            </a:r>
            <a:r>
              <a:rPr lang="en-CA" sz="3200" dirty="0">
                <a:solidFill>
                  <a:srgbClr val="FF0000"/>
                </a:solidFill>
              </a:rPr>
              <a:t>+ 2 + 3 = 8 Ω	</a:t>
            </a:r>
            <a:r>
              <a:rPr lang="en-CA" sz="3200" dirty="0" smtClean="0">
                <a:solidFill>
                  <a:srgbClr val="FF0000"/>
                </a:solidFill>
              </a:rPr>
              <a:t>	       30 </a:t>
            </a:r>
            <a:r>
              <a:rPr lang="en-CA" sz="3200" dirty="0">
                <a:solidFill>
                  <a:srgbClr val="FF0000"/>
                </a:solidFill>
              </a:rPr>
              <a:t>+ 10 + 60 = 100 Ω	</a:t>
            </a:r>
          </a:p>
        </p:txBody>
      </p:sp>
    </p:spTree>
    <p:extLst>
      <p:ext uri="{BB962C8B-B14F-4D97-AF65-F5344CB8AC3E}">
        <p14:creationId xmlns:p14="http://schemas.microsoft.com/office/powerpoint/2010/main" val="82092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151</TotalTime>
  <Words>374</Words>
  <Application>Microsoft Office PowerPoint</Application>
  <PresentationFormat>On-screen Show (4:3)</PresentationFormat>
  <Paragraphs>95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Solstice</vt:lpstr>
      <vt:lpstr>Bitmap Image</vt:lpstr>
      <vt:lpstr>Resistance</vt:lpstr>
      <vt:lpstr>Resistor</vt:lpstr>
      <vt:lpstr>ohm (Ω)</vt:lpstr>
      <vt:lpstr>PowerPoint Presentation</vt:lpstr>
      <vt:lpstr>PowerPoint Presentation</vt:lpstr>
      <vt:lpstr>PowerPoint Presentation</vt:lpstr>
      <vt:lpstr>Example #1</vt:lpstr>
      <vt:lpstr>Resistors in SERIES</vt:lpstr>
      <vt:lpstr>SERIES examples</vt:lpstr>
      <vt:lpstr>Resistors in PARALLEL</vt:lpstr>
      <vt:lpstr>PowerPoint Presentation</vt:lpstr>
      <vt:lpstr>PowerPoint Presentation</vt:lpstr>
      <vt:lpstr>PowerPoint Presentation</vt:lpstr>
    </vt:vector>
  </TitlesOfParts>
  <Company>School District #36 (Surrey)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Resistance</dc:title>
  <dc:creator>Narinder K Gill 01</dc:creator>
  <cp:lastModifiedBy>Narinder K Gill 01</cp:lastModifiedBy>
  <cp:revision>21</cp:revision>
  <dcterms:created xsi:type="dcterms:W3CDTF">2012-04-18T21:15:32Z</dcterms:created>
  <dcterms:modified xsi:type="dcterms:W3CDTF">2012-05-23T16:31:03Z</dcterms:modified>
</cp:coreProperties>
</file>