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5" r:id="rId4"/>
    <p:sldId id="274" r:id="rId5"/>
    <p:sldId id="259" r:id="rId6"/>
    <p:sldId id="258" r:id="rId7"/>
    <p:sldId id="261" r:id="rId8"/>
    <p:sldId id="276" r:id="rId9"/>
    <p:sldId id="264" r:id="rId10"/>
    <p:sldId id="265" r:id="rId11"/>
    <p:sldId id="260" r:id="rId12"/>
    <p:sldId id="263" r:id="rId13"/>
    <p:sldId id="266" r:id="rId14"/>
    <p:sldId id="277" r:id="rId15"/>
    <p:sldId id="267" r:id="rId16"/>
    <p:sldId id="262" r:id="rId17"/>
    <p:sldId id="268" r:id="rId18"/>
    <p:sldId id="278" r:id="rId19"/>
    <p:sldId id="269" r:id="rId20"/>
    <p:sldId id="279" r:id="rId21"/>
    <p:sldId id="270" r:id="rId22"/>
    <p:sldId id="280" r:id="rId23"/>
    <p:sldId id="271" r:id="rId24"/>
    <p:sldId id="281" r:id="rId25"/>
  </p:sldIdLst>
  <p:sldSz cx="9144000" cy="6858000" type="screen4x3"/>
  <p:notesSz cx="9283700" cy="6997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9004144F-65A2-4B70-BE8A-4C8C12C09D52}" type="datetimeFigureOut">
              <a:rPr lang="en-CA" smtClean="0"/>
              <a:t>06/10/2011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46601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46601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E87C860-2FAD-4042-91B8-00D63090E1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280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152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FFC3A0B5-658A-4063-91A0-E9E40DC090C1}" type="datetimeFigureOut">
              <a:rPr lang="en-CA" smtClean="0"/>
              <a:t>06/10/2011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23908"/>
            <a:ext cx="7426960" cy="31489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46196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152" y="6646196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102F20FB-BF00-4438-951E-CD1F4E76A1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47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F20FB-BF00-4438-951E-CD1F4E76A18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654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8EDF-F25C-4CED-9708-EB8293E75EF0}" type="datetimeFigureOut">
              <a:rPr lang="en-CA" smtClean="0"/>
              <a:t>06/10/2011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52B-D9BB-4B34-B9E9-E3D5555818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8EDF-F25C-4CED-9708-EB8293E75EF0}" type="datetimeFigureOut">
              <a:rPr lang="en-CA" smtClean="0"/>
              <a:t>06/10/2011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52B-D9BB-4B34-B9E9-E3D5555818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8EDF-F25C-4CED-9708-EB8293E75EF0}" type="datetimeFigureOut">
              <a:rPr lang="en-CA" smtClean="0"/>
              <a:t>06/10/2011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52B-D9BB-4B34-B9E9-E3D5555818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8EDF-F25C-4CED-9708-EB8293E75EF0}" type="datetimeFigureOut">
              <a:rPr lang="en-CA" smtClean="0"/>
              <a:t>06/10/2011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52B-D9BB-4B34-B9E9-E3D5555818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8EDF-F25C-4CED-9708-EB8293E75EF0}" type="datetimeFigureOut">
              <a:rPr lang="en-CA" smtClean="0"/>
              <a:t>06/10/2011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52B-D9BB-4B34-B9E9-E3D5555818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8EDF-F25C-4CED-9708-EB8293E75EF0}" type="datetimeFigureOut">
              <a:rPr lang="en-CA" smtClean="0"/>
              <a:t>06/10/2011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52B-D9BB-4B34-B9E9-E3D5555818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8EDF-F25C-4CED-9708-EB8293E75EF0}" type="datetimeFigureOut">
              <a:rPr lang="en-CA" smtClean="0"/>
              <a:t>06/10/2011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52B-D9BB-4B34-B9E9-E3D5555818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8EDF-F25C-4CED-9708-EB8293E75EF0}" type="datetimeFigureOut">
              <a:rPr lang="en-CA" smtClean="0"/>
              <a:t>06/10/2011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52B-D9BB-4B34-B9E9-E3D5555818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8EDF-F25C-4CED-9708-EB8293E75EF0}" type="datetimeFigureOut">
              <a:rPr lang="en-CA" smtClean="0"/>
              <a:t>06/10/2011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52B-D9BB-4B34-B9E9-E3D5555818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8EDF-F25C-4CED-9708-EB8293E75EF0}" type="datetimeFigureOut">
              <a:rPr lang="en-CA" smtClean="0"/>
              <a:t>06/10/2011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52B-D9BB-4B34-B9E9-E3D55558185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8EDF-F25C-4CED-9708-EB8293E75EF0}" type="datetimeFigureOut">
              <a:rPr lang="en-CA" smtClean="0"/>
              <a:t>06/10/2011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07F52B-D9BB-4B34-B9E9-E3D55558185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407F52B-D9BB-4B34-B9E9-E3D55558185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AD8EDF-F25C-4CED-9708-EB8293E75EF0}" type="datetimeFigureOut">
              <a:rPr lang="en-CA" smtClean="0"/>
              <a:t>06/10/2011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4365823" cy="4044280"/>
          </a:xfrm>
        </p:spPr>
        <p:txBody>
          <a:bodyPr/>
          <a:lstStyle/>
          <a:p>
            <a:r>
              <a:rPr lang="en-CA" sz="5400" dirty="0" smtClean="0"/>
              <a:t>3.2 Sexual Reproduction &amp; the Diversity of Life</a:t>
            </a:r>
            <a:endParaRPr lang="en-CA" sz="5400" dirty="0"/>
          </a:p>
        </p:txBody>
      </p:sp>
      <p:pic>
        <p:nvPicPr>
          <p:cNvPr id="4" name="Picture 2" descr="bc9_u2c6_p210_fig6_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984873" cy="362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4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280920" cy="6408712"/>
          </a:xfrm>
        </p:spPr>
        <p:txBody>
          <a:bodyPr>
            <a:normAutofit/>
          </a:bodyPr>
          <a:lstStyle/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400" b="1" dirty="0">
                <a:latin typeface="Palatino Linotype"/>
                <a:ea typeface="Times New Roman"/>
                <a:cs typeface="Times New Roman"/>
              </a:rPr>
              <a:t>Separate Sexes</a:t>
            </a:r>
            <a:endParaRPr lang="en-CA" sz="2400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Animals as well as some plants </a:t>
            </a:r>
            <a:endParaRPr lang="en-US" dirty="0" smtClean="0">
              <a:latin typeface="Palatino Linotype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 smtClean="0">
                <a:latin typeface="Palatino Linotype"/>
                <a:ea typeface="Times New Roman"/>
                <a:cs typeface="Times New Roman"/>
              </a:rPr>
              <a:t>Two </a:t>
            </a:r>
            <a:r>
              <a:rPr lang="en-US" dirty="0">
                <a:latin typeface="Palatino Linotype"/>
                <a:ea typeface="Times New Roman"/>
                <a:cs typeface="Times New Roman"/>
              </a:rPr>
              <a:t>types of fertilization: Internal &amp; External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400" b="1" dirty="0">
                <a:latin typeface="Palatino Linotype"/>
                <a:ea typeface="Times New Roman"/>
                <a:cs typeface="Times New Roman"/>
              </a:rPr>
              <a:t>Internal</a:t>
            </a:r>
            <a:endParaRPr lang="en-CA" sz="2400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The union of sperm &amp; egg occurs inside the female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 smtClean="0">
                <a:latin typeface="Palatino Linotype"/>
                <a:ea typeface="Times New Roman"/>
                <a:cs typeface="Times New Roman"/>
              </a:rPr>
              <a:t>ADVANTAGE: </a:t>
            </a:r>
            <a:r>
              <a:rPr lang="en-US" dirty="0">
                <a:latin typeface="Palatino Linotype"/>
                <a:ea typeface="Times New Roman"/>
                <a:cs typeface="Times New Roman"/>
              </a:rPr>
              <a:t>More offspring survive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 smtClean="0">
                <a:latin typeface="Palatino Linotype"/>
                <a:ea typeface="Times New Roman"/>
                <a:cs typeface="Times New Roman"/>
              </a:rPr>
              <a:t>DISADVANTAGE: </a:t>
            </a:r>
            <a:r>
              <a:rPr lang="en-US" dirty="0">
                <a:latin typeface="Palatino Linotype"/>
                <a:ea typeface="Times New Roman"/>
                <a:cs typeface="Times New Roman"/>
              </a:rPr>
              <a:t>More energy to find a mate, production of fewer zygotes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marL="1108710" lvl="2" indent="-285750"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Ex. Humans, Some aquatic animals such as Sharks, and most terrestrial animals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400" b="1" dirty="0">
                <a:latin typeface="Palatino Linotype"/>
                <a:ea typeface="Times New Roman"/>
                <a:cs typeface="Times New Roman"/>
              </a:rPr>
              <a:t>External</a:t>
            </a:r>
            <a:endParaRPr lang="en-CA" sz="2400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The sperm &amp; the egg unite outside the body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 smtClean="0">
                <a:latin typeface="Palatino Linotype"/>
                <a:ea typeface="Times New Roman"/>
                <a:cs typeface="Times New Roman"/>
              </a:rPr>
              <a:t>ADVANTAGE: </a:t>
            </a:r>
            <a:r>
              <a:rPr lang="en-US" dirty="0">
                <a:latin typeface="Palatino Linotype"/>
                <a:ea typeface="Times New Roman"/>
                <a:cs typeface="Times New Roman"/>
              </a:rPr>
              <a:t>Little energy is needed to find a mate &amp; large numbers of offspring are produced at one </a:t>
            </a:r>
            <a:r>
              <a:rPr lang="en-US" dirty="0" smtClean="0">
                <a:latin typeface="Palatino Linotype"/>
                <a:ea typeface="Times New Roman"/>
                <a:cs typeface="Times New Roman"/>
              </a:rPr>
              <a:t>time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DISADVANTAGE : Many will not get fertilized, zygotes are </a:t>
            </a:r>
            <a:r>
              <a:rPr lang="en-US" dirty="0" smtClean="0">
                <a:latin typeface="Palatino Linotype"/>
                <a:ea typeface="Times New Roman"/>
                <a:cs typeface="Times New Roman"/>
              </a:rPr>
              <a:t>unprotected</a:t>
            </a:r>
          </a:p>
          <a:p>
            <a:pPr marL="1108710" lvl="2" indent="-285750">
              <a:buFont typeface="Courier New"/>
              <a:buChar char="o"/>
              <a:tabLst>
                <a:tab pos="914400" algn="l"/>
              </a:tabLst>
            </a:pPr>
            <a:r>
              <a:rPr lang="en-US" dirty="0" smtClean="0">
                <a:latin typeface="Palatino Linotype"/>
                <a:ea typeface="Times New Roman"/>
                <a:cs typeface="Times New Roman"/>
              </a:rPr>
              <a:t>Ex</a:t>
            </a:r>
            <a:r>
              <a:rPr lang="en-US" dirty="0">
                <a:latin typeface="Palatino Linotype"/>
                <a:ea typeface="Times New Roman"/>
                <a:cs typeface="Times New Roman"/>
              </a:rPr>
              <a:t>. Many aquatic animals, such as Salmon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endParaRPr lang="en-CA" dirty="0">
              <a:latin typeface="Comic Sans MS"/>
              <a:ea typeface="Times New Roman"/>
              <a:cs typeface="Times New Roman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23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3.4 Development of the Zygote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5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3.4 Development of the Zygote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352928" cy="2016224"/>
          </a:xfrm>
        </p:spPr>
        <p:txBody>
          <a:bodyPr/>
          <a:lstStyle/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 smtClean="0">
                <a:latin typeface="Palatino Linotype"/>
                <a:ea typeface="Times New Roman"/>
                <a:cs typeface="Times New Roman"/>
              </a:rPr>
              <a:t>Once a sperm &amp; egg fuse to form a zygote, the zygote divides and becomes an embryo (developing organism)</a:t>
            </a:r>
            <a:endParaRPr lang="en-CA" dirty="0" smtClean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 smtClean="0">
                <a:latin typeface="Palatino Linotype"/>
                <a:ea typeface="Times New Roman"/>
                <a:cs typeface="Times New Roman"/>
              </a:rPr>
              <a:t>Embryo is protected inside seeds, eggs, or the mother.</a:t>
            </a:r>
            <a:endParaRPr lang="en-CA" dirty="0" smtClean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 smtClean="0">
                <a:latin typeface="Palatino Linotype"/>
                <a:ea typeface="Times New Roman"/>
                <a:cs typeface="Times New Roman"/>
              </a:rPr>
              <a:t>Mitosis and cell division are the basis of embryonic development</a:t>
            </a:r>
            <a:endParaRPr lang="en-CA" dirty="0" smtClean="0">
              <a:latin typeface="Comic Sans MS"/>
              <a:ea typeface="Times New Roman"/>
              <a:cs typeface="Times New Roman"/>
            </a:endParaRPr>
          </a:p>
        </p:txBody>
      </p:sp>
      <p:pic>
        <p:nvPicPr>
          <p:cNvPr id="4" name="Picture 2" descr="bc9_u2c6_p216_fig6_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176464" cy="313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" y="3861048"/>
            <a:ext cx="37528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27323"/>
            <a:ext cx="46672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74" y="727323"/>
            <a:ext cx="20859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41848"/>
            <a:ext cx="24669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08" y="5018529"/>
            <a:ext cx="23907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238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2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620000" cy="1143000"/>
          </a:xfrm>
        </p:spPr>
        <p:txBody>
          <a:bodyPr/>
          <a:lstStyle/>
          <a:p>
            <a:pPr lvl="0"/>
            <a:r>
              <a:rPr lang="en-US" sz="3200" b="1" dirty="0">
                <a:latin typeface="Palatino Linotype"/>
                <a:ea typeface="Times New Roman"/>
                <a:cs typeface="Times New Roman"/>
              </a:rPr>
              <a:t>Development of a Zygote takes place in</a:t>
            </a:r>
            <a:r>
              <a:rPr lang="en-US" sz="3200" b="1" dirty="0" smtClean="0">
                <a:latin typeface="Palatino Linotype"/>
                <a:ea typeface="Times New Roman"/>
                <a:cs typeface="Times New Roman"/>
              </a:rPr>
              <a:t>: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620000" cy="48006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en-US" b="1" dirty="0" smtClean="0">
                <a:latin typeface="Palatino Linotype"/>
                <a:ea typeface="Times New Roman"/>
                <a:cs typeface="Times New Roman"/>
              </a:rPr>
              <a:t>Mother</a:t>
            </a: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 smtClean="0">
                <a:latin typeface="Palatino Linotype"/>
                <a:ea typeface="Times New Roman"/>
                <a:cs typeface="Times New Roman"/>
              </a:rPr>
              <a:t>Embryos </a:t>
            </a:r>
            <a:r>
              <a:rPr lang="en-US" dirty="0">
                <a:latin typeface="Palatino Linotype"/>
                <a:ea typeface="Times New Roman"/>
                <a:cs typeface="Times New Roman"/>
              </a:rPr>
              <a:t>of all mammals </a:t>
            </a:r>
            <a:r>
              <a:rPr lang="en-US" b="1" dirty="0">
                <a:latin typeface="Palatino Linotype"/>
                <a:ea typeface="Times New Roman"/>
                <a:cs typeface="Times New Roman"/>
              </a:rPr>
              <a:t>except</a:t>
            </a:r>
            <a:r>
              <a:rPr lang="en-US" dirty="0">
                <a:latin typeface="Palatino Linotype"/>
                <a:ea typeface="Times New Roman"/>
                <a:cs typeface="Times New Roman"/>
              </a:rPr>
              <a:t> the spiny anteaters and platypus develop inside the mother.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1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Marsupials(Kangaroos, koalas, &amp; opossums) embryo’s do not develop for very long inside the mothers uterus. </a:t>
            </a:r>
            <a:endParaRPr lang="en-US" dirty="0" smtClean="0">
              <a:latin typeface="Palatino Linotype"/>
              <a:ea typeface="Times New Roman"/>
              <a:cs typeface="Times New Roman"/>
            </a:endParaRPr>
          </a:p>
          <a:p>
            <a:pPr lvl="2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 smtClean="0">
                <a:latin typeface="Palatino Linotype"/>
                <a:ea typeface="Times New Roman"/>
                <a:cs typeface="Times New Roman"/>
              </a:rPr>
              <a:t>The </a:t>
            </a:r>
            <a:r>
              <a:rPr lang="en-US" dirty="0">
                <a:latin typeface="Palatino Linotype"/>
                <a:ea typeface="Times New Roman"/>
                <a:cs typeface="Times New Roman"/>
              </a:rPr>
              <a:t>young are born very tiny &amp; immature. </a:t>
            </a:r>
            <a:endParaRPr lang="en-US" dirty="0" smtClean="0">
              <a:latin typeface="Palatino Linotype"/>
              <a:ea typeface="Times New Roman"/>
              <a:cs typeface="Times New Roman"/>
            </a:endParaRPr>
          </a:p>
          <a:p>
            <a:pPr lvl="2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 smtClean="0">
                <a:latin typeface="Palatino Linotype"/>
                <a:ea typeface="Times New Roman"/>
                <a:cs typeface="Times New Roman"/>
              </a:rPr>
              <a:t>They </a:t>
            </a:r>
            <a:r>
              <a:rPr lang="en-US" dirty="0">
                <a:latin typeface="Palatino Linotype"/>
                <a:ea typeface="Times New Roman"/>
                <a:cs typeface="Times New Roman"/>
              </a:rPr>
              <a:t>climb from the birth canal through the fur into a pouch that contains nipples of mammary gland.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Placental mammals, such as humans, embryo’s develop inside the mother for much longer then marsupial mammals.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1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The placenta which is the organ that develops around a fetus is connected to the mother , while the fetus is connected via the umbilical cord which carries wastes out &amp; nutrients in.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53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208912" cy="4320480"/>
          </a:xfrm>
        </p:spPr>
        <p:txBody>
          <a:bodyPr>
            <a:normAutofit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en-US" b="1" dirty="0">
                <a:latin typeface="Palatino Linotype"/>
                <a:ea typeface="Times New Roman"/>
                <a:cs typeface="Times New Roman"/>
              </a:rPr>
              <a:t>Seeds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Contain the embryo as well as stored food.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The food provides the developing plant nourishment until it can produce its own using photosynthesis.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marL="114300" indent="0">
              <a:spcAft>
                <a:spcPts val="0"/>
              </a:spcAft>
              <a:buNone/>
            </a:pPr>
            <a:endParaRPr lang="en-CA" sz="1400" dirty="0">
              <a:latin typeface="Comic Sans MS"/>
              <a:ea typeface="Times New Roman"/>
              <a:cs typeface="Times New Roman"/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en-US" b="1" dirty="0" smtClean="0">
                <a:latin typeface="Palatino Linotype"/>
                <a:ea typeface="Times New Roman"/>
                <a:cs typeface="Times New Roman"/>
              </a:rPr>
              <a:t>Eggs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Eggs that are laid contain the zygote, some nutrients, and a mechanism for protection, such as a shell, a jelly like substance, or an egg case.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There are many levels of parental care of eggs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1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 smtClean="0">
                <a:latin typeface="Palatino Linotype"/>
                <a:ea typeface="Times New Roman"/>
                <a:cs typeface="Times New Roman"/>
              </a:rPr>
              <a:t>Ex. Birds </a:t>
            </a:r>
            <a:r>
              <a:rPr lang="en-US" dirty="0">
                <a:latin typeface="Palatino Linotype"/>
                <a:ea typeface="Times New Roman"/>
                <a:cs typeface="Times New Roman"/>
              </a:rPr>
              <a:t>sit on them, sea turtles bury them and </a:t>
            </a:r>
            <a:r>
              <a:rPr lang="en-US" dirty="0" smtClean="0">
                <a:latin typeface="Palatino Linotype"/>
                <a:ea typeface="Times New Roman"/>
                <a:cs typeface="Times New Roman"/>
              </a:rPr>
              <a:t>leave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n-CA" dirty="0">
              <a:latin typeface="Comic Sans MS"/>
              <a:ea typeface="Times New Roman"/>
              <a:cs typeface="Times New Roman"/>
            </a:endParaRPr>
          </a:p>
          <a:p>
            <a:endParaRPr lang="en-CA" dirty="0"/>
          </a:p>
        </p:txBody>
      </p:sp>
      <p:pic>
        <p:nvPicPr>
          <p:cNvPr id="4098" name="Picture 2" descr="http://playaviva.files.wordpress.com/2007/09/tortu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61626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1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3.5 Reproductive Technologies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36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3.5 Reproductive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931224" cy="2692896"/>
          </a:xfrm>
        </p:spPr>
        <p:txBody>
          <a:bodyPr>
            <a:normAutofit/>
          </a:bodyPr>
          <a:lstStyle/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Two plants or two animals of one species that have desirable traits are bred with each other.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The breeder will keep selecting the offspring with the most desirable traits and then breed them until all the offspring have the desirable trait.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1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Ex. Cattle Beef have been breed to have high quality &amp; quantity of </a:t>
            </a:r>
            <a:r>
              <a:rPr lang="en-US" dirty="0" smtClean="0">
                <a:latin typeface="Palatino Linotype"/>
                <a:ea typeface="Times New Roman"/>
                <a:cs typeface="Times New Roman"/>
              </a:rPr>
              <a:t>muscle</a:t>
            </a:r>
            <a:endParaRPr lang="en-CA" dirty="0">
              <a:latin typeface="Comic Sans MS"/>
              <a:ea typeface="Times New Roman"/>
              <a:cs typeface="Times New Roman"/>
            </a:endParaRPr>
          </a:p>
        </p:txBody>
      </p:sp>
      <p:pic>
        <p:nvPicPr>
          <p:cNvPr id="2050" name="Picture 2" descr="http://informedfarmers.com/wp-content/uploads/2010/10/Cattle-wHITE-FAC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3600400" cy="33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352928" cy="3384376"/>
          </a:xfrm>
        </p:spPr>
        <p:txBody>
          <a:bodyPr/>
          <a:lstStyle/>
          <a:p>
            <a:pPr marL="114300" indent="0">
              <a:spcAft>
                <a:spcPts val="0"/>
              </a:spcAft>
              <a:buNone/>
            </a:pPr>
            <a:r>
              <a:rPr lang="en-US" b="1" dirty="0">
                <a:latin typeface="Palatino Linotype"/>
                <a:ea typeface="Times New Roman"/>
                <a:cs typeface="Times New Roman"/>
              </a:rPr>
              <a:t>Artificial Vegetative Reproduction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Growers use cuttings to grow plants with desirable traits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A quicker way involves cloning, where individual cells are removed from a desirable plant and then are placed in a bottle or petri dish with nutrients &amp; growth hormones.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1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Once they form roots they are planted in soil.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latin typeface="Palatino Linotype"/>
                <a:ea typeface="Times New Roman"/>
                <a:cs typeface="Times New Roman"/>
              </a:rPr>
              <a:t>Grafting</a:t>
            </a:r>
            <a:r>
              <a:rPr lang="en-US" dirty="0">
                <a:latin typeface="Palatino Linotype"/>
                <a:ea typeface="Times New Roman"/>
                <a:cs typeface="Times New Roman"/>
              </a:rPr>
              <a:t> is another technique that involves attaching a branch from a desirable fruit tree onto the trunk of another tree that has excellent roots but poor fruit</a:t>
            </a:r>
            <a:r>
              <a:rPr lang="en-US" dirty="0" smtClean="0">
                <a:latin typeface="Palatino Linotype"/>
                <a:ea typeface="Times New Roman"/>
                <a:cs typeface="Times New Roman"/>
              </a:rPr>
              <a:t>.</a:t>
            </a:r>
            <a:endParaRPr lang="en-CA" dirty="0">
              <a:latin typeface="Comic Sans MS"/>
              <a:ea typeface="Times New Roman"/>
              <a:cs typeface="Times New Roman"/>
            </a:endParaRPr>
          </a:p>
        </p:txBody>
      </p:sp>
      <p:pic>
        <p:nvPicPr>
          <p:cNvPr id="3074" name="Picture 2" descr="http://images.tutorvista.com/content/reproduction/grafting-proces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7717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aburchill.com/ans02/images2/210807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68613"/>
            <a:ext cx="1728109" cy="341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280920" cy="3096344"/>
          </a:xfrm>
        </p:spPr>
        <p:txBody>
          <a:bodyPr>
            <a:normAutofit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en-US" b="1" dirty="0">
                <a:latin typeface="Palatino Linotype"/>
                <a:ea typeface="Times New Roman"/>
                <a:cs typeface="Times New Roman"/>
              </a:rPr>
              <a:t>Artificial Insemination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6858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A veterinarian collects sperm from male animal &amp; inserts into a female animal of the same sex.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6858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This helps animals to conceive more quickly &amp; more often.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6858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Used extensively in agriculture to help breed animals with desirable traits.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1" indent="-342900">
              <a:buFont typeface="Symbol"/>
              <a:buChar char=""/>
              <a:tabLst>
                <a:tab pos="6858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Ex. Dairy Cows, also used in Zoos to maintain or increase the population of endangered species</a:t>
            </a:r>
            <a:r>
              <a:rPr lang="en-US" dirty="0" smtClean="0">
                <a:latin typeface="Palatino Linotype"/>
                <a:ea typeface="Times New Roman"/>
                <a:cs typeface="Times New Roman"/>
              </a:rPr>
              <a:t>.</a:t>
            </a:r>
            <a:endParaRPr lang="en-CA" dirty="0">
              <a:latin typeface="Comic Sans MS"/>
              <a:ea typeface="Times New Roman"/>
              <a:cs typeface="Times New Roman"/>
            </a:endParaRPr>
          </a:p>
        </p:txBody>
      </p:sp>
      <p:pic>
        <p:nvPicPr>
          <p:cNvPr id="4098" name="Picture 2" descr="http://costofartificialinsemination.com/images/costs_of_artificial_insem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54864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7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/>
              <a:t>3.2 Sexual Reproduction &amp; the Diversity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Palatino Linotype"/>
                <a:ea typeface="Times New Roman"/>
                <a:cs typeface="Times New Roman"/>
              </a:rPr>
              <a:t>Joining or fusing two gametes is called </a:t>
            </a:r>
            <a:r>
              <a:rPr lang="en-US" sz="2800" b="1" dirty="0">
                <a:latin typeface="Palatino Linotype"/>
                <a:ea typeface="Times New Roman"/>
                <a:cs typeface="Times New Roman"/>
              </a:rPr>
              <a:t>fertilization</a:t>
            </a:r>
            <a:endParaRPr lang="en-CA" sz="2800" b="1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Palatino Linotype"/>
                <a:ea typeface="Times New Roman"/>
                <a:cs typeface="Times New Roman"/>
              </a:rPr>
              <a:t>This will create a </a:t>
            </a:r>
            <a:r>
              <a:rPr lang="en-US" sz="2800" b="1" dirty="0" smtClean="0">
                <a:latin typeface="Palatino Linotype"/>
                <a:ea typeface="Times New Roman"/>
                <a:cs typeface="Times New Roman"/>
              </a:rPr>
              <a:t>Zygote</a:t>
            </a:r>
            <a:endParaRPr lang="en-US" sz="2800" dirty="0">
              <a:latin typeface="Palatino Linotype"/>
              <a:ea typeface="Times New Roman"/>
              <a:cs typeface="Times New Roman"/>
            </a:endParaRPr>
          </a:p>
          <a:p>
            <a:pPr lvl="1" indent="-342900">
              <a:buFont typeface="Symbol"/>
              <a:buChar char=""/>
              <a:tabLst>
                <a:tab pos="457200" algn="l"/>
              </a:tabLst>
            </a:pPr>
            <a:r>
              <a:rPr lang="en-US" sz="2600" dirty="0" smtClean="0">
                <a:latin typeface="Palatino Linotype"/>
                <a:ea typeface="Times New Roman"/>
                <a:cs typeface="Times New Roman"/>
              </a:rPr>
              <a:t>first </a:t>
            </a:r>
            <a:r>
              <a:rPr lang="en-US" sz="2600" b="1" dirty="0" smtClean="0">
                <a:solidFill>
                  <a:srgbClr val="FF0000"/>
                </a:solidFill>
                <a:latin typeface="Palatino Linotype"/>
                <a:ea typeface="Times New Roman"/>
                <a:cs typeface="Times New Roman"/>
              </a:rPr>
              <a:t>diploid</a:t>
            </a:r>
            <a:r>
              <a:rPr lang="en-US" sz="2600" b="1" dirty="0" smtClean="0">
                <a:latin typeface="Palatino Linotype"/>
                <a:ea typeface="Times New Roman"/>
                <a:cs typeface="Times New Roman"/>
              </a:rPr>
              <a:t> </a:t>
            </a:r>
            <a:r>
              <a:rPr lang="en-US" b="1" dirty="0" smtClean="0">
                <a:latin typeface="Palatino Linotype"/>
                <a:ea typeface="Times New Roman"/>
                <a:cs typeface="Times New Roman"/>
              </a:rPr>
              <a:t>(46 chromosomes)</a:t>
            </a:r>
            <a:r>
              <a:rPr lang="en-US" dirty="0" smtClean="0">
                <a:latin typeface="Palatino Linotype"/>
                <a:ea typeface="Times New Roman"/>
                <a:cs typeface="Times New Roman"/>
              </a:rPr>
              <a:t> </a:t>
            </a:r>
            <a:r>
              <a:rPr lang="en-US" sz="2600" dirty="0">
                <a:latin typeface="Palatino Linotype"/>
                <a:ea typeface="Times New Roman"/>
                <a:cs typeface="Times New Roman"/>
              </a:rPr>
              <a:t>cell of the </a:t>
            </a:r>
            <a:r>
              <a:rPr lang="en-US" sz="2600" dirty="0" smtClean="0">
                <a:latin typeface="Palatino Linotype"/>
                <a:ea typeface="Times New Roman"/>
                <a:cs typeface="Times New Roman"/>
              </a:rPr>
              <a:t>offspring</a:t>
            </a:r>
            <a:endParaRPr lang="en-CA" sz="2600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800" b="1" dirty="0">
                <a:latin typeface="Palatino Linotype"/>
                <a:ea typeface="Times New Roman"/>
                <a:cs typeface="Times New Roman"/>
              </a:rPr>
              <a:t>Sperm</a:t>
            </a:r>
            <a:r>
              <a:rPr lang="en-US" sz="2800" dirty="0">
                <a:latin typeface="Palatino Linotype"/>
                <a:ea typeface="Times New Roman"/>
                <a:cs typeface="Times New Roman"/>
              </a:rPr>
              <a:t> (n)  +  </a:t>
            </a:r>
            <a:r>
              <a:rPr lang="en-US" sz="2800" b="1" dirty="0">
                <a:latin typeface="Palatino Linotype"/>
                <a:ea typeface="Times New Roman"/>
                <a:cs typeface="Times New Roman"/>
              </a:rPr>
              <a:t>egg</a:t>
            </a:r>
            <a:r>
              <a:rPr lang="en-US" sz="2800" dirty="0">
                <a:latin typeface="Palatino Linotype"/>
                <a:ea typeface="Times New Roman"/>
                <a:cs typeface="Times New Roman"/>
              </a:rPr>
              <a:t> (n)  = </a:t>
            </a:r>
            <a:r>
              <a:rPr lang="en-US" sz="2800" b="1" dirty="0">
                <a:latin typeface="Palatino Linotype"/>
                <a:ea typeface="Times New Roman"/>
                <a:cs typeface="Times New Roman"/>
              </a:rPr>
              <a:t>zygote</a:t>
            </a:r>
            <a:r>
              <a:rPr lang="en-US" sz="2800" dirty="0">
                <a:latin typeface="Palatino Linotype"/>
                <a:ea typeface="Times New Roman"/>
                <a:cs typeface="Times New Roman"/>
              </a:rPr>
              <a:t> (2n)</a:t>
            </a:r>
            <a:endParaRPr lang="en-CA" sz="2800" dirty="0">
              <a:latin typeface="Comic Sans MS"/>
              <a:ea typeface="Times New Roman"/>
              <a:cs typeface="Times New Roman"/>
            </a:endParaRPr>
          </a:p>
          <a:p>
            <a:pPr marL="114300" indent="0">
              <a:buNone/>
            </a:pPr>
            <a:endParaRPr lang="en-CA" sz="2800" dirty="0"/>
          </a:p>
        </p:txBody>
      </p:sp>
      <p:pic>
        <p:nvPicPr>
          <p:cNvPr id="4" name="Picture 12" descr="ferti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6877050" cy="1765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064896" cy="3528392"/>
          </a:xfrm>
        </p:spPr>
        <p:txBody>
          <a:bodyPr/>
          <a:lstStyle/>
          <a:p>
            <a:pPr marL="114300" indent="0">
              <a:spcAft>
                <a:spcPts val="0"/>
              </a:spcAft>
              <a:buNone/>
            </a:pPr>
            <a:r>
              <a:rPr lang="en-US" b="1" dirty="0">
                <a:latin typeface="Palatino Linotype"/>
                <a:ea typeface="Times New Roman"/>
                <a:cs typeface="Times New Roman"/>
              </a:rPr>
              <a:t>In Vitro Fertilization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Process that builds on artificial insemination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Both sperm &amp; eggs are collected from animals with desired traits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Fertilization occurs in a lab, Petri dish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Once eggs are fertilized the embryos can be inserted into many different female cows.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1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These cows are surrogate mothers, because they are not genetically related to the embryo</a:t>
            </a:r>
            <a:r>
              <a:rPr lang="en-US" dirty="0" smtClean="0">
                <a:latin typeface="Palatino Linotype"/>
                <a:ea typeface="Times New Roman"/>
                <a:cs typeface="Times New Roman"/>
              </a:rPr>
              <a:t>.</a:t>
            </a:r>
            <a:endParaRPr lang="en-CA" dirty="0">
              <a:latin typeface="Comic Sans MS"/>
              <a:ea typeface="Times New Roman"/>
              <a:cs typeface="Times New Roman"/>
            </a:endParaRPr>
          </a:p>
        </p:txBody>
      </p:sp>
      <p:pic>
        <p:nvPicPr>
          <p:cNvPr id="5122" name="Picture 2" descr="http://static.howstuffworks.com/gif/in-vitro-fertilizat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3950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howstuffworks.com/gif/in-vitro-fertilization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22159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nago.com/blog/wp-content/uploads/2010/10/ivf-schematic-300x27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78" y="3468593"/>
            <a:ext cx="3460010" cy="315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0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352928" cy="2736304"/>
          </a:xfrm>
        </p:spPr>
        <p:txBody>
          <a:bodyPr>
            <a:normAutofit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en-US" b="1" dirty="0">
                <a:latin typeface="Palatino Linotype"/>
                <a:ea typeface="Times New Roman"/>
                <a:cs typeface="Times New Roman"/>
              </a:rPr>
              <a:t>Hatcheries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Use technology to ensure a higher rate of survival.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Salmon are caught and their eggs &amp; sperm are collected and mixed together in a container.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The fertilized eggs are incubated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Once they hatch they are </a:t>
            </a:r>
            <a:r>
              <a:rPr lang="en-US" dirty="0" smtClean="0">
                <a:latin typeface="Palatino Linotype"/>
                <a:ea typeface="Times New Roman"/>
                <a:cs typeface="Times New Roman"/>
              </a:rPr>
              <a:t>fed</a:t>
            </a:r>
            <a:r>
              <a:rPr lang="en-US" dirty="0">
                <a:latin typeface="Palatino Linotype"/>
                <a:ea typeface="Times New Roman"/>
                <a:cs typeface="Times New Roman"/>
              </a:rPr>
              <a:t>, and then eventually released into the wild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endParaRPr lang="en-CA" dirty="0"/>
          </a:p>
        </p:txBody>
      </p:sp>
      <p:pic>
        <p:nvPicPr>
          <p:cNvPr id="6146" name="Picture 2" descr="http://photos.igougo.com/images/p261266-Saratoga-Saratoga_Fish_Hatch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8293"/>
            <a:ext cx="45148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nve.com/01/MyImages/fish-hatcheries-intro-p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91644"/>
            <a:ext cx="2857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568952" cy="2880320"/>
          </a:xfrm>
        </p:spPr>
        <p:txBody>
          <a:bodyPr/>
          <a:lstStyle/>
          <a:p>
            <a:pPr marL="114300" indent="0">
              <a:spcAft>
                <a:spcPts val="0"/>
              </a:spcAft>
              <a:buNone/>
            </a:pPr>
            <a:r>
              <a:rPr lang="en-US" b="1" dirty="0">
                <a:latin typeface="Palatino Linotype"/>
                <a:ea typeface="Times New Roman"/>
                <a:cs typeface="Times New Roman"/>
              </a:rPr>
              <a:t>Recombinant DNA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Involves combining genes from different individuals or different species into a single molecule of DNA.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Used by biotech companies to produce certain characteristics in organisms or to produce substances from organisms.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1" indent="-342900">
              <a:buFont typeface="Symbol"/>
              <a:buChar char=""/>
              <a:tabLst>
                <a:tab pos="457200" algn="l"/>
              </a:tabLst>
            </a:pPr>
            <a:r>
              <a:rPr lang="en-US" dirty="0" smtClean="0">
                <a:latin typeface="Palatino Linotype"/>
                <a:ea typeface="Times New Roman"/>
                <a:cs typeface="Times New Roman"/>
              </a:rPr>
              <a:t>Ex. </a:t>
            </a:r>
            <a:r>
              <a:rPr lang="en-US" dirty="0">
                <a:latin typeface="Palatino Linotype"/>
                <a:ea typeface="Times New Roman"/>
                <a:cs typeface="Times New Roman"/>
              </a:rPr>
              <a:t>Human growth hormone was once extracted form the pituitary glands of dead people, but now is produced by bacteria that contain recombinant DNA.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endParaRPr lang="en-CA" dirty="0"/>
          </a:p>
        </p:txBody>
      </p:sp>
      <p:pic>
        <p:nvPicPr>
          <p:cNvPr id="7170" name="Picture 2" descr="http://www.beltina.org/pics/recombinant_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23725"/>
            <a:ext cx="5472608" cy="38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352928" cy="4320480"/>
          </a:xfrm>
        </p:spPr>
        <p:txBody>
          <a:bodyPr>
            <a:normAutofit lnSpcReduction="10000"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en-US" sz="2400" b="1" dirty="0">
                <a:latin typeface="Palatino Linotype"/>
                <a:ea typeface="Times New Roman"/>
                <a:cs typeface="Times New Roman"/>
              </a:rPr>
              <a:t>Genetic Engineering</a:t>
            </a:r>
            <a:endParaRPr lang="en-CA" sz="2400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Palatino Linotype"/>
                <a:ea typeface="Times New Roman"/>
                <a:cs typeface="Times New Roman"/>
              </a:rPr>
              <a:t>Organisms with genes that have been intentionally altered are called genetically modified organisms (GMO).</a:t>
            </a:r>
            <a:endParaRPr lang="en-CA" sz="2400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Palatino Linotype"/>
                <a:ea typeface="Times New Roman"/>
                <a:cs typeface="Times New Roman"/>
              </a:rPr>
              <a:t>Many food crops have been modified to resist spoilage or disease, delay ripening, or to improve nutritional content.</a:t>
            </a:r>
            <a:endParaRPr lang="en-CA" sz="2400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Palatino Linotype"/>
                <a:ea typeface="Times New Roman"/>
                <a:cs typeface="Times New Roman"/>
              </a:rPr>
              <a:t>Controversy?</a:t>
            </a:r>
            <a:endParaRPr lang="en-CA" sz="2400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Who owns the GMO?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GMO’s could pass their DNA on to wild population and produce super-organisms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GMO’s could pose a risk to humans?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Palatino Linotype"/>
                <a:ea typeface="Times New Roman"/>
                <a:cs typeface="Times New Roman"/>
              </a:rPr>
              <a:t>Canada has no regulations requiring food to be labeled as GM</a:t>
            </a:r>
            <a:r>
              <a:rPr lang="en-US" sz="2400" dirty="0" smtClean="0">
                <a:latin typeface="Palatino Linotype"/>
                <a:ea typeface="Times New Roman"/>
                <a:cs typeface="Times New Roman"/>
              </a:rPr>
              <a:t>.</a:t>
            </a:r>
            <a:endParaRPr lang="en-CA" sz="2400" dirty="0">
              <a:latin typeface="Comic Sans M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05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_RBAmprrj6XY/S_FO-b8Y3uI/AAAAAAAAAAk/DJaa9usFgX8/s1600/633512466586018895-genetic-engineering---banana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2" y="110952"/>
            <a:ext cx="6084056" cy="486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otifake.com/image/demotivational-poster/0908/genetic-engineering-demotivational-poster-1250872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9364"/>
            <a:ext cx="6552728" cy="58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motifake.com/image/demotivational-poster/0912/genetic-engineering-genetic-engineering-demotivational-poster-12611558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120680" cy="55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motifake.com/image/demotivational-poster/0803/genetic-engineering-horse-pigeon-genetic-engineering-wtf-demotivational-poster-12051165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22424"/>
            <a:ext cx="6759584" cy="584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622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-3416"/>
            <a:ext cx="30289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88640"/>
            <a:ext cx="21336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24350"/>
            <a:ext cx="41243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15" y="4324350"/>
            <a:ext cx="16478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3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4608512" cy="3888432"/>
          </a:xfrm>
        </p:spPr>
        <p:txBody>
          <a:bodyPr>
            <a:normAutofit fontScale="92500"/>
          </a:bodyPr>
          <a:lstStyle/>
          <a:p>
            <a:pPr lvl="1" indent="-342900">
              <a:buFont typeface="Symbol"/>
              <a:buChar char=""/>
              <a:tabLst>
                <a:tab pos="457200" algn="l"/>
              </a:tabLst>
            </a:pPr>
            <a:r>
              <a:rPr lang="en-US" sz="2600" dirty="0" smtClean="0">
                <a:latin typeface="Palatino Linotype"/>
                <a:ea typeface="Times New Roman"/>
                <a:cs typeface="Times New Roman"/>
              </a:rPr>
              <a:t>Because the </a:t>
            </a:r>
            <a:r>
              <a:rPr lang="en-US" sz="2600" dirty="0">
                <a:latin typeface="Palatino Linotype"/>
                <a:ea typeface="Times New Roman"/>
                <a:cs typeface="Times New Roman"/>
              </a:rPr>
              <a:t>genes on each may be slightly different.</a:t>
            </a:r>
            <a:endParaRPr lang="en-CA" sz="2600" dirty="0">
              <a:latin typeface="Comic Sans MS"/>
              <a:ea typeface="Times New Roman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Palatino Linotype"/>
                <a:ea typeface="Times New Roman"/>
                <a:cs typeface="Times New Roman"/>
              </a:rPr>
              <a:t>Different forms of the same gene are called </a:t>
            </a:r>
            <a:r>
              <a:rPr lang="en-US" sz="2800" b="1" dirty="0">
                <a:latin typeface="Palatino Linotype"/>
                <a:ea typeface="Times New Roman"/>
                <a:cs typeface="Times New Roman"/>
              </a:rPr>
              <a:t>alleles</a:t>
            </a:r>
            <a:r>
              <a:rPr lang="en-US" sz="2800" dirty="0">
                <a:latin typeface="Palatino Linotype"/>
                <a:ea typeface="Times New Roman"/>
                <a:cs typeface="Times New Roman"/>
              </a:rPr>
              <a:t>.</a:t>
            </a:r>
            <a:endParaRPr lang="en-CA" sz="2800" dirty="0">
              <a:latin typeface="Comic Sans MS"/>
              <a:ea typeface="Times New Roman"/>
              <a:cs typeface="Times New Roman"/>
            </a:endParaRPr>
          </a:p>
          <a:p>
            <a:pPr lvl="1" indent="-342900">
              <a:buFont typeface="Symbol"/>
              <a:buChar char=""/>
              <a:tabLst>
                <a:tab pos="457200" algn="l"/>
              </a:tabLst>
            </a:pPr>
            <a:r>
              <a:rPr lang="en-US" sz="2600" dirty="0">
                <a:latin typeface="Palatino Linotype"/>
                <a:ea typeface="Times New Roman"/>
                <a:cs typeface="Times New Roman"/>
              </a:rPr>
              <a:t>This is why people have different </a:t>
            </a:r>
            <a:r>
              <a:rPr lang="en-US" sz="2600" dirty="0" err="1">
                <a:latin typeface="Palatino Linotype"/>
                <a:ea typeface="Times New Roman"/>
                <a:cs typeface="Times New Roman"/>
              </a:rPr>
              <a:t>coloured</a:t>
            </a:r>
            <a:r>
              <a:rPr lang="en-US" sz="2600" dirty="0">
                <a:latin typeface="Palatino Linotype"/>
                <a:ea typeface="Times New Roman"/>
                <a:cs typeface="Times New Roman"/>
              </a:rPr>
              <a:t> eyes, or why some people can curl their tongues and others cannot.</a:t>
            </a:r>
            <a:endParaRPr lang="en-CA" sz="2600" dirty="0">
              <a:latin typeface="Comic Sans MS"/>
              <a:ea typeface="Times New Roman"/>
              <a:cs typeface="Times New Roman"/>
            </a:endParaRPr>
          </a:p>
          <a:p>
            <a:endParaRPr lang="en-CA" sz="2800" dirty="0"/>
          </a:p>
        </p:txBody>
      </p:sp>
      <p:pic>
        <p:nvPicPr>
          <p:cNvPr id="4" name="Picture 2" descr="bc9_u2c6_p191_fig6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" b="42105"/>
          <a:stretch>
            <a:fillRect/>
          </a:stretch>
        </p:blipFill>
        <p:spPr bwMode="auto">
          <a:xfrm>
            <a:off x="5221168" y="2204864"/>
            <a:ext cx="3672408" cy="405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90872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FF0000"/>
                </a:solidFill>
                <a:latin typeface="Palatino Linotype"/>
                <a:ea typeface="Times New Roman"/>
                <a:cs typeface="Times New Roman"/>
              </a:rPr>
              <a:t>homologous chromosomes </a:t>
            </a:r>
            <a:r>
              <a:rPr lang="en-US" sz="2800" dirty="0">
                <a:latin typeface="Palatino Linotype"/>
                <a:ea typeface="Times New Roman"/>
                <a:cs typeface="Times New Roman"/>
              </a:rPr>
              <a:t>produce variation among individual members of a species</a:t>
            </a:r>
          </a:p>
        </p:txBody>
      </p:sp>
    </p:spTree>
    <p:extLst>
      <p:ext uri="{BB962C8B-B14F-4D97-AF65-F5344CB8AC3E}">
        <p14:creationId xmlns:p14="http://schemas.microsoft.com/office/powerpoint/2010/main" val="26504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591635"/>
              </p:ext>
            </p:extLst>
          </p:nvPr>
        </p:nvGraphicFramePr>
        <p:xfrm>
          <a:off x="107504" y="404664"/>
          <a:ext cx="8928992" cy="5791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8232"/>
                <a:gridCol w="3024336"/>
                <a:gridCol w="3816424"/>
              </a:tblGrid>
              <a:tr h="301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Sexual Reproduction</a:t>
                      </a:r>
                      <a:endParaRPr lang="en-CA" sz="2400"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Asexual Reproduction</a:t>
                      </a:r>
                      <a:endParaRPr lang="en-CA" sz="2400"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6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Advantages</a:t>
                      </a:r>
                      <a:endParaRPr lang="en-CA" sz="2400"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smtClean="0">
                          <a:effectLst/>
                        </a:rPr>
                        <a:t>Genetically different</a:t>
                      </a:r>
                      <a:endParaRPr lang="en-CA" sz="240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If parent does well so will the offspring</a:t>
                      </a:r>
                      <a:endParaRPr lang="en-CA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Only one parent required</a:t>
                      </a:r>
                      <a:endParaRPr lang="en-CA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Can reproduce frequently</a:t>
                      </a:r>
                      <a:endParaRPr lang="en-CA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Produces large numbers of offspring</a:t>
                      </a:r>
                      <a:endParaRPr lang="en-CA" sz="2400" dirty="0"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5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Disadvantages</a:t>
                      </a:r>
                      <a:endParaRPr lang="en-CA" sz="2400"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Needs to find a mate</a:t>
                      </a:r>
                      <a:endParaRPr lang="en-CA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Produces fewer offspring</a:t>
                      </a:r>
                      <a:endParaRPr lang="en-CA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Organism needs to grow &amp; develop before they can reproduce. </a:t>
                      </a:r>
                      <a:r>
                        <a:rPr lang="en-US" sz="2000" dirty="0">
                          <a:effectLst/>
                        </a:rPr>
                        <a:t>Ex Orcas 8-10yrs</a:t>
                      </a:r>
                      <a:endParaRPr lang="en-CA" sz="2400" dirty="0"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Genetically identical, So if the environment changes all the offspring will be affected in the same way</a:t>
                      </a:r>
                      <a:endParaRPr lang="en-CA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3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3.3 Methods of Sexual Reproduction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89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50472"/>
            <a:ext cx="7620000" cy="2620888"/>
          </a:xfrm>
        </p:spPr>
        <p:txBody>
          <a:bodyPr>
            <a:normAutofit/>
          </a:bodyPr>
          <a:lstStyle/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400" b="1" dirty="0" smtClean="0">
                <a:latin typeface="Palatino Linotype"/>
                <a:ea typeface="Times New Roman"/>
                <a:cs typeface="Times New Roman"/>
              </a:rPr>
              <a:t>Conjugation</a:t>
            </a:r>
            <a:endParaRPr lang="en-CA" sz="2400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Occurs when two unicellular organisms transfer or exchange some of the genetic material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marL="1108710" lvl="2" indent="-285750"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Only happens in some bacteria &amp;  protests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Increases the diversity of individuals in unicellular species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Palatino Linotype"/>
                <a:ea typeface="Times New Roman"/>
                <a:cs typeface="Times New Roman"/>
              </a:rPr>
              <a:t>May be a factor that helps some bacteria become resistant to antibiotics</a:t>
            </a:r>
            <a:endParaRPr lang="en-CA" dirty="0">
              <a:latin typeface="Comic Sans MS"/>
              <a:ea typeface="Times New Roman"/>
              <a:cs typeface="Times New Roman"/>
            </a:endParaRPr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3.3 Methods of Sexual Reproduction</a:t>
            </a:r>
          </a:p>
        </p:txBody>
      </p:sp>
      <p:pic>
        <p:nvPicPr>
          <p:cNvPr id="1028" name="Picture 4" descr="http://www.sciencephoto.com/image/151991/large/C0089305-Bacterial_conjugation,_artwork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4032448" cy="30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1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352928" cy="3528392"/>
          </a:xfrm>
        </p:spPr>
        <p:txBody>
          <a:bodyPr>
            <a:noAutofit/>
          </a:bodyPr>
          <a:lstStyle/>
          <a:p>
            <a:pPr lvl="0" indent="-342900">
              <a:buFont typeface="Symbol"/>
              <a:buChar char=""/>
              <a:tabLst>
                <a:tab pos="457200" algn="l"/>
              </a:tabLst>
            </a:pPr>
            <a:r>
              <a:rPr lang="en-US" sz="2800" b="1" dirty="0">
                <a:latin typeface="Palatino Linotype"/>
                <a:ea typeface="Times New Roman"/>
                <a:cs typeface="Times New Roman"/>
              </a:rPr>
              <a:t>Hermaphrodites</a:t>
            </a:r>
            <a:endParaRPr lang="en-CA" sz="2800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Palatino Linotype"/>
                <a:ea typeface="Times New Roman"/>
                <a:cs typeface="Times New Roman"/>
              </a:rPr>
              <a:t>Is an organism that produces both male &amp; female sex cells in the same individual.</a:t>
            </a:r>
            <a:endParaRPr lang="en-CA" sz="2400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Palatino Linotype"/>
                <a:ea typeface="Times New Roman"/>
                <a:cs typeface="Times New Roman"/>
              </a:rPr>
              <a:t>This allows them to mate with any other member of their species.</a:t>
            </a:r>
            <a:endParaRPr lang="en-CA" sz="2400" dirty="0">
              <a:latin typeface="Comic Sans MS"/>
              <a:ea typeface="Times New Roman"/>
              <a:cs typeface="Times New Roman"/>
            </a:endParaRPr>
          </a:p>
          <a:p>
            <a:pPr marL="1108710" lvl="2" indent="-285750">
              <a:buFont typeface="Courier New"/>
              <a:buChar char="o"/>
              <a:tabLst>
                <a:tab pos="914400" algn="l"/>
              </a:tabLst>
            </a:pPr>
            <a:r>
              <a:rPr lang="en-US" sz="2200" dirty="0">
                <a:latin typeface="Palatino Linotype"/>
                <a:ea typeface="Times New Roman"/>
                <a:cs typeface="Times New Roman"/>
              </a:rPr>
              <a:t>Ex. Earthworms very seldom see another earthworm so they are hermaphrodites, which allows them to mate with any earthworm they come across in their travels</a:t>
            </a:r>
            <a:r>
              <a:rPr lang="en-US" sz="2200" dirty="0" smtClean="0">
                <a:latin typeface="Palatino Linotype"/>
                <a:ea typeface="Times New Roman"/>
                <a:cs typeface="Times New Roman"/>
              </a:rPr>
              <a:t>.</a:t>
            </a:r>
            <a:endParaRPr lang="en-CA" sz="2200" dirty="0">
              <a:latin typeface="Comic Sans MS"/>
              <a:ea typeface="Times New Roman"/>
              <a:cs typeface="Times New Roman"/>
            </a:endParaRPr>
          </a:p>
        </p:txBody>
      </p:sp>
      <p:pic>
        <p:nvPicPr>
          <p:cNvPr id="3074" name="Picture 2" descr="http://www.animalsandearth.com/docs/thumb/92568-common-earthworm-lumbricus-terrestris-hermaphrodite-pair-mating-england.jpg?2011-07-08%2005:40: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356485" cy="29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3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7139136" cy="22608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Palatino Linotype"/>
                <a:ea typeface="Times New Roman"/>
                <a:cs typeface="Times New Roman"/>
              </a:rPr>
              <a:t>Flowering plants</a:t>
            </a:r>
            <a:endParaRPr lang="en-CA" sz="2400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1800" dirty="0">
                <a:latin typeface="Palatino Linotype"/>
                <a:ea typeface="Times New Roman"/>
                <a:cs typeface="Times New Roman"/>
              </a:rPr>
              <a:t>Most flowers contain both male &amp; female reproductive organs, so they are hermaphrodites.</a:t>
            </a:r>
            <a:endParaRPr lang="en-CA" sz="1800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1800" dirty="0">
                <a:latin typeface="Palatino Linotype"/>
                <a:ea typeface="Times New Roman"/>
                <a:cs typeface="Times New Roman"/>
              </a:rPr>
              <a:t>Pollination is the transfer of pollen from the male structures to the </a:t>
            </a:r>
            <a:r>
              <a:rPr lang="en-US" sz="1800" dirty="0" smtClean="0">
                <a:latin typeface="Palatino Linotype"/>
                <a:ea typeface="Times New Roman"/>
                <a:cs typeface="Times New Roman"/>
              </a:rPr>
              <a:t>female</a:t>
            </a:r>
            <a:endParaRPr lang="en-CA" sz="1800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1800" dirty="0" smtClean="0">
                <a:latin typeface="Palatino Linotype"/>
                <a:ea typeface="Times New Roman"/>
                <a:cs typeface="Times New Roman"/>
              </a:rPr>
              <a:t>Cross-pollination </a:t>
            </a:r>
            <a:r>
              <a:rPr lang="en-US" sz="1800" dirty="0">
                <a:latin typeface="Palatino Linotype"/>
                <a:ea typeface="Times New Roman"/>
                <a:cs typeface="Times New Roman"/>
              </a:rPr>
              <a:t>occurs by wind, insects, birds or mammals </a:t>
            </a:r>
            <a:endParaRPr lang="en-CA" sz="1800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1800" dirty="0">
                <a:latin typeface="Palatino Linotype"/>
                <a:ea typeface="Times New Roman"/>
                <a:cs typeface="Times New Roman"/>
              </a:rPr>
              <a:t>Self-pollination can occur in some plants</a:t>
            </a:r>
            <a:endParaRPr lang="en-CA" sz="1800" dirty="0">
              <a:latin typeface="Comic Sans MS"/>
              <a:ea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1800" dirty="0">
                <a:latin typeface="Palatino Linotype"/>
                <a:ea typeface="Times New Roman"/>
                <a:cs typeface="Times New Roman"/>
              </a:rPr>
              <a:t>Fertilization follows pollination</a:t>
            </a:r>
            <a:endParaRPr lang="en-CA" sz="1800" dirty="0">
              <a:latin typeface="Comic Sans MS"/>
              <a:ea typeface="Times New Roman"/>
              <a:cs typeface="Times New Roman"/>
            </a:endParaRPr>
          </a:p>
          <a:p>
            <a:endParaRPr lang="en-CA" sz="2000" dirty="0"/>
          </a:p>
        </p:txBody>
      </p:sp>
      <p:pic>
        <p:nvPicPr>
          <p:cNvPr id="5" name="Picture 2" descr="bc9_u2c6_p212_fig6_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5472608" cy="340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2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</TotalTime>
  <Words>1153</Words>
  <Application>Microsoft Office PowerPoint</Application>
  <PresentationFormat>On-screen Show (4:3)</PresentationFormat>
  <Paragraphs>116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3.2 Sexual Reproduction &amp; the Diversity of Life</vt:lpstr>
      <vt:lpstr>3.2 Sexual Reproduction &amp; the Diversity of Life</vt:lpstr>
      <vt:lpstr>PowerPoint Presentation</vt:lpstr>
      <vt:lpstr>PowerPoint Presentation</vt:lpstr>
      <vt:lpstr>PowerPoint Presentation</vt:lpstr>
      <vt:lpstr>3.3 Methods of Sexual Reproduction</vt:lpstr>
      <vt:lpstr>3.3 Methods of Sexual Reproduction</vt:lpstr>
      <vt:lpstr>PowerPoint Presentation</vt:lpstr>
      <vt:lpstr>PowerPoint Presentation</vt:lpstr>
      <vt:lpstr>PowerPoint Presentation</vt:lpstr>
      <vt:lpstr>3.4 Development of the Zygote</vt:lpstr>
      <vt:lpstr>3.4 Development of the Zygote</vt:lpstr>
      <vt:lpstr>PowerPoint Presentation</vt:lpstr>
      <vt:lpstr>Development of a Zygote takes place in:</vt:lpstr>
      <vt:lpstr>PowerPoint Presentation</vt:lpstr>
      <vt:lpstr>3.5 Reproductive Technologies</vt:lpstr>
      <vt:lpstr>3.5 Reproductive 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#36 (Surrey)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 Sexual Reproduction</dc:title>
  <dc:creator>Narinder K Gill 01</dc:creator>
  <cp:lastModifiedBy>Narinder K Gill 01</cp:lastModifiedBy>
  <cp:revision>19</cp:revision>
  <dcterms:created xsi:type="dcterms:W3CDTF">2011-09-29T19:30:03Z</dcterms:created>
  <dcterms:modified xsi:type="dcterms:W3CDTF">2011-10-06T18:13:37Z</dcterms:modified>
</cp:coreProperties>
</file>