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61" r:id="rId3"/>
    <p:sldId id="257" r:id="rId4"/>
    <p:sldId id="258" r:id="rId5"/>
    <p:sldId id="260" r:id="rId6"/>
    <p:sldId id="264" r:id="rId7"/>
    <p:sldId id="276" r:id="rId8"/>
    <p:sldId id="268" r:id="rId9"/>
    <p:sldId id="281" r:id="rId10"/>
    <p:sldId id="278" r:id="rId11"/>
    <p:sldId id="282" r:id="rId12"/>
    <p:sldId id="269" r:id="rId13"/>
    <p:sldId id="280" r:id="rId14"/>
    <p:sldId id="277" r:id="rId15"/>
    <p:sldId id="279" r:id="rId16"/>
    <p:sldId id="270" r:id="rId17"/>
    <p:sldId id="283" r:id="rId18"/>
    <p:sldId id="265" r:id="rId19"/>
    <p:sldId id="274" r:id="rId20"/>
    <p:sldId id="266" r:id="rId21"/>
    <p:sldId id="267" r:id="rId22"/>
    <p:sldId id="275" r:id="rId23"/>
    <p:sldId id="272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>
        <p:scale>
          <a:sx n="60" d="100"/>
          <a:sy n="60" d="100"/>
        </p:scale>
        <p:origin x="-1428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08DEC3E-F37B-4D38-81A2-166CC15BECA0}" type="datetimeFigureOut">
              <a:rPr lang="en-CA" smtClean="0"/>
              <a:t>16/11/2011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8FB0EA-3DBD-46CF-8C0A-F7C600AD64E7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EC3E-F37B-4D38-81A2-166CC15BECA0}" type="datetimeFigureOut">
              <a:rPr lang="en-CA" smtClean="0"/>
              <a:t>16/11/2011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B0EA-3DBD-46CF-8C0A-F7C600AD64E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08DEC3E-F37B-4D38-81A2-166CC15BECA0}" type="datetimeFigureOut">
              <a:rPr lang="en-CA" smtClean="0"/>
              <a:t>16/11/2011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48FB0EA-3DBD-46CF-8C0A-F7C600AD64E7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EC3E-F37B-4D38-81A2-166CC15BECA0}" type="datetimeFigureOut">
              <a:rPr lang="en-CA" smtClean="0"/>
              <a:t>16/11/2011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8FB0EA-3DBD-46CF-8C0A-F7C600AD64E7}" type="slidenum">
              <a:rPr lang="en-CA" smtClean="0"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EC3E-F37B-4D38-81A2-166CC15BECA0}" type="datetimeFigureOut">
              <a:rPr lang="en-CA" smtClean="0"/>
              <a:t>16/11/2011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48FB0EA-3DBD-46CF-8C0A-F7C600AD64E7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08DEC3E-F37B-4D38-81A2-166CC15BECA0}" type="datetimeFigureOut">
              <a:rPr lang="en-CA" smtClean="0"/>
              <a:t>16/11/2011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48FB0EA-3DBD-46CF-8C0A-F7C600AD64E7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08DEC3E-F37B-4D38-81A2-166CC15BECA0}" type="datetimeFigureOut">
              <a:rPr lang="en-CA" smtClean="0"/>
              <a:t>16/11/2011</a:t>
            </a:fld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48FB0EA-3DBD-46CF-8C0A-F7C600AD64E7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CA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EC3E-F37B-4D38-81A2-166CC15BECA0}" type="datetimeFigureOut">
              <a:rPr lang="en-CA" smtClean="0"/>
              <a:t>16/11/2011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8FB0EA-3DBD-46CF-8C0A-F7C600AD64E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EC3E-F37B-4D38-81A2-166CC15BECA0}" type="datetimeFigureOut">
              <a:rPr lang="en-CA" smtClean="0"/>
              <a:t>16/11/2011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8FB0EA-3DBD-46CF-8C0A-F7C600AD64E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EC3E-F37B-4D38-81A2-166CC15BECA0}" type="datetimeFigureOut">
              <a:rPr lang="en-CA" smtClean="0"/>
              <a:t>16/11/2011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8FB0EA-3DBD-46CF-8C0A-F7C600AD64E7}" type="slidenum">
              <a:rPr lang="en-CA" smtClean="0"/>
              <a:t>‹#›</a:t>
            </a:fld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08DEC3E-F37B-4D38-81A2-166CC15BECA0}" type="datetimeFigureOut">
              <a:rPr lang="en-CA" smtClean="0"/>
              <a:t>16/11/2011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48FB0EA-3DBD-46CF-8C0A-F7C600AD64E7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08DEC3E-F37B-4D38-81A2-166CC15BECA0}" type="datetimeFigureOut">
              <a:rPr lang="en-CA" smtClean="0"/>
              <a:t>16/11/2011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48FB0EA-3DBD-46CF-8C0A-F7C600AD64E7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video.google.com/videoplay?docid=-396398911596169373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video.google.com/videoplay?docid=4664295996941560683&amp;q=Noble+Gases&amp;total=14&amp;start=0&amp;num=10&amp;so=0&amp;type=search&amp;plindex=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n.wikipedia.org/wiki/File:Dalton_John_desk.jpg" TargetMode="Externa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n.wikipedia.org/wiki/File:Dalton_John_desk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en.wikipedia.org/wiki/File:DIMendeleevCab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homepages.ius.edu/GKIRCHNE/BohrNa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google.com/imgres?imgurl=http://www.geekland.org/picture_library/alkini_water.jpg&amp;imgrefurl=http://www.geekland.org/do-not-mix-alkali-metals-with-water-video/&amp;h=181&amp;w=300&amp;sz=12&amp;hl=en&amp;start=10&amp;tbnid=SyqNbsizP0owvM:&amp;tbnh=70&amp;tbnw=116&amp;prev=/ima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Chapter #</a:t>
            </a:r>
            <a:r>
              <a:rPr lang="en-CA" dirty="0" smtClean="0"/>
              <a:t>6 The </a:t>
            </a:r>
            <a:r>
              <a:rPr lang="en-CA" dirty="0" smtClean="0"/>
              <a:t>Elements</a:t>
            </a:r>
            <a:br>
              <a:rPr lang="en-CA" dirty="0" smtClean="0"/>
            </a:b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6" name="Picture Placeholder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" r="1099"/>
          <a:stretch>
            <a:fillRect/>
          </a:stretch>
        </p:blipFill>
        <p:spPr>
          <a:xfrm>
            <a:off x="2051720" y="188640"/>
            <a:ext cx="5342547" cy="4248472"/>
          </a:xfr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320"/>
            <a:ext cx="789008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Alkaline Earth Metals (Group 2)</a:t>
            </a:r>
            <a:br>
              <a:rPr lang="en-US" b="1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6915"/>
            <a:ext cx="4833124" cy="4990438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Be</a:t>
            </a:r>
            <a:r>
              <a:rPr lang="en-US" sz="3200" dirty="0"/>
              <a:t>, Mg, </a:t>
            </a:r>
            <a:r>
              <a:rPr lang="en-US" sz="3200" dirty="0" err="1"/>
              <a:t>Ca</a:t>
            </a:r>
            <a:r>
              <a:rPr lang="en-US" sz="3200" dirty="0"/>
              <a:t>, </a:t>
            </a:r>
            <a:r>
              <a:rPr lang="en-US" sz="3200" dirty="0" err="1"/>
              <a:t>Sr</a:t>
            </a:r>
            <a:r>
              <a:rPr lang="en-US" sz="3200" dirty="0"/>
              <a:t>, Ba, Ra</a:t>
            </a:r>
            <a:endParaRPr lang="en-CA" sz="3200" dirty="0"/>
          </a:p>
          <a:p>
            <a:pPr lvl="0"/>
            <a:r>
              <a:rPr lang="en-US" sz="3200" dirty="0"/>
              <a:t>Ion charge of 2+</a:t>
            </a:r>
            <a:endParaRPr lang="en-CA" sz="3200" dirty="0"/>
          </a:p>
          <a:p>
            <a:pPr lvl="0"/>
            <a:r>
              <a:rPr lang="en-US" sz="3200" dirty="0"/>
              <a:t>Hard, low density, silvery-white metals</a:t>
            </a:r>
            <a:endParaRPr lang="en-CA" sz="3200" dirty="0"/>
          </a:p>
          <a:p>
            <a:pPr lvl="0"/>
            <a:r>
              <a:rPr lang="en-US" sz="3200" dirty="0"/>
              <a:t>React with air and water</a:t>
            </a:r>
            <a:endParaRPr lang="en-CA" sz="3200" dirty="0"/>
          </a:p>
          <a:p>
            <a:endParaRPr lang="en-CA" sz="3200" dirty="0"/>
          </a:p>
        </p:txBody>
      </p:sp>
      <p:pic>
        <p:nvPicPr>
          <p:cNvPr id="4098" name="Picture 2" descr="Alakline earth metals in the periodic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124" y="1628800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32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Alkaline Earth Metals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0" descr="\\SD36\NSUR\StaffHome\fatkin_m\Desktop\alkaline earth met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89138"/>
            <a:ext cx="6129338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947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Halogens (Group 17</a:t>
            </a:r>
            <a:r>
              <a:rPr lang="en-US" b="1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43608" y="1412776"/>
            <a:ext cx="4248472" cy="48006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F</a:t>
            </a:r>
            <a:r>
              <a:rPr lang="en-US" dirty="0"/>
              <a:t>, </a:t>
            </a:r>
            <a:r>
              <a:rPr lang="en-US" dirty="0" err="1"/>
              <a:t>Cl</a:t>
            </a:r>
            <a:r>
              <a:rPr lang="en-US" dirty="0"/>
              <a:t>, Br, I, At</a:t>
            </a:r>
            <a:endParaRPr lang="en-CA" dirty="0"/>
          </a:p>
          <a:p>
            <a:pPr lvl="0"/>
            <a:r>
              <a:rPr lang="en-US" dirty="0"/>
              <a:t>Ion charge 1-</a:t>
            </a:r>
            <a:endParaRPr lang="en-CA" dirty="0"/>
          </a:p>
          <a:p>
            <a:pPr lvl="0"/>
            <a:r>
              <a:rPr lang="en-US" dirty="0"/>
              <a:t>Never found as pure elements in nature; very reactive.</a:t>
            </a:r>
            <a:endParaRPr lang="en-CA" dirty="0"/>
          </a:p>
          <a:p>
            <a:pPr lvl="0"/>
            <a:r>
              <a:rPr lang="en-US" dirty="0"/>
              <a:t>Most reactive non-metals on periodic table.</a:t>
            </a:r>
            <a:endParaRPr lang="en-CA" dirty="0"/>
          </a:p>
          <a:p>
            <a:pPr lvl="0"/>
            <a:r>
              <a:rPr lang="en-US" dirty="0"/>
              <a:t>Range of bright </a:t>
            </a:r>
            <a:r>
              <a:rPr lang="en-US" dirty="0" err="1"/>
              <a:t>colours</a:t>
            </a:r>
            <a:r>
              <a:rPr lang="en-US" dirty="0"/>
              <a:t> as gases</a:t>
            </a:r>
            <a:endParaRPr lang="en-CA" dirty="0"/>
          </a:p>
          <a:p>
            <a:endParaRPr lang="en-CA" dirty="0"/>
          </a:p>
        </p:txBody>
      </p:sp>
      <p:pic>
        <p:nvPicPr>
          <p:cNvPr id="5122" name="Picture 2" descr="Halogens on the Periodic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4054984" cy="304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5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Halogens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0" descr="\\SD36\NSUR\StaffHome\fatkin_m\Desktop\fluor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670870"/>
            <a:ext cx="2857500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\\SD36\NSUR\StaffHome\fatkin_m\Desktop\Chlorine_g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1591495"/>
            <a:ext cx="22860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\\SD36\NSUR\StaffHome\fatkin_m\Desktop\bromine ga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675882"/>
            <a:ext cx="279082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\\SD36\NSUR\StaffHome\fatkin_m\Desktop\iodi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3960045"/>
            <a:ext cx="25146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214563" y="3183757"/>
            <a:ext cx="1298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r>
              <a:rPr lang="en-CA" dirty="0"/>
              <a:t>Fluorine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6648450" y="3183757"/>
            <a:ext cx="1333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r>
              <a:rPr lang="en-CA"/>
              <a:t>Chlorine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078163" y="5946007"/>
            <a:ext cx="1333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r>
              <a:rPr lang="en-CA"/>
              <a:t>Bromine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6915150" y="6074595"/>
            <a:ext cx="1025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r>
              <a:rPr lang="en-CA"/>
              <a:t>Iodine</a:t>
            </a:r>
          </a:p>
        </p:txBody>
      </p:sp>
    </p:spTree>
    <p:extLst>
      <p:ext uri="{BB962C8B-B14F-4D97-AF65-F5344CB8AC3E}">
        <p14:creationId xmlns:p14="http://schemas.microsoft.com/office/powerpoint/2010/main" val="1477295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Noble (Inert) Gases (Group 18)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28800"/>
            <a:ext cx="5364088" cy="4896544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He</a:t>
            </a:r>
            <a:r>
              <a:rPr lang="en-US" dirty="0"/>
              <a:t>, </a:t>
            </a:r>
            <a:r>
              <a:rPr lang="en-US" dirty="0" err="1"/>
              <a:t>Ar</a:t>
            </a:r>
            <a:r>
              <a:rPr lang="en-US" dirty="0"/>
              <a:t>, </a:t>
            </a:r>
            <a:r>
              <a:rPr lang="en-US" dirty="0" err="1"/>
              <a:t>Xe</a:t>
            </a:r>
            <a:r>
              <a:rPr lang="en-US" dirty="0"/>
              <a:t>, Ne, Kr, </a:t>
            </a:r>
            <a:r>
              <a:rPr lang="en-US" dirty="0" err="1"/>
              <a:t>Rn</a:t>
            </a:r>
            <a:endParaRPr lang="en-CA" dirty="0"/>
          </a:p>
          <a:p>
            <a:pPr lvl="0"/>
            <a:r>
              <a:rPr lang="en-US" dirty="0"/>
              <a:t>No ion charge</a:t>
            </a:r>
            <a:endParaRPr lang="en-CA" dirty="0"/>
          </a:p>
          <a:p>
            <a:pPr lvl="0"/>
            <a:r>
              <a:rPr lang="en-US" dirty="0" err="1"/>
              <a:t>Colourless</a:t>
            </a:r>
            <a:r>
              <a:rPr lang="en-US" dirty="0"/>
              <a:t>, </a:t>
            </a:r>
            <a:r>
              <a:rPr lang="en-US" dirty="0" err="1"/>
              <a:t>odourless</a:t>
            </a:r>
            <a:r>
              <a:rPr lang="en-US" dirty="0"/>
              <a:t>, tasteless, non-reactive gases</a:t>
            </a:r>
            <a:endParaRPr lang="en-CA" dirty="0"/>
          </a:p>
          <a:p>
            <a:pPr lvl="0"/>
            <a:r>
              <a:rPr lang="en-US" dirty="0"/>
              <a:t>Do not react with other elements </a:t>
            </a:r>
            <a:endParaRPr lang="en-CA" dirty="0"/>
          </a:p>
          <a:p>
            <a:pPr lvl="0"/>
            <a:r>
              <a:rPr lang="en-US" dirty="0"/>
              <a:t>Melt and boil at low temperatures </a:t>
            </a:r>
            <a:endParaRPr lang="en-CA" dirty="0"/>
          </a:p>
          <a:p>
            <a:endParaRPr lang="en-CA" dirty="0"/>
          </a:p>
        </p:txBody>
      </p:sp>
      <p:pic>
        <p:nvPicPr>
          <p:cNvPr id="3074" name="Picture 2" descr="Inert gases on the periodic tabl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595" y="2204864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15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Noble Gases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27114"/>
            <a:ext cx="7625891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215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53400" cy="990600"/>
          </a:xfrm>
        </p:spPr>
        <p:txBody>
          <a:bodyPr>
            <a:normAutofit/>
          </a:bodyPr>
          <a:lstStyle/>
          <a:p>
            <a:r>
              <a:rPr lang="en-US" b="1" dirty="0"/>
              <a:t>Hydrogen: A Family of </a:t>
            </a:r>
            <a:r>
              <a:rPr lang="en-US" b="1" dirty="0" smtClean="0"/>
              <a:t>One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4156" y="1522090"/>
            <a:ext cx="4989892" cy="2596530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H = Hydrogen</a:t>
            </a:r>
            <a:endParaRPr lang="en-CA" sz="2800" dirty="0"/>
          </a:p>
          <a:p>
            <a:pPr lvl="0"/>
            <a:r>
              <a:rPr lang="en-US" sz="2800" dirty="0"/>
              <a:t>Ion charge of 1+ or 1- depending on whether it gains or loses its </a:t>
            </a:r>
            <a:r>
              <a:rPr lang="en-US" sz="2800" dirty="0" smtClean="0"/>
              <a:t>electron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51520" y="4286925"/>
            <a:ext cx="8640960" cy="2310427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Lightest, most common element </a:t>
            </a:r>
            <a:endParaRPr lang="en-CA" sz="2800" dirty="0"/>
          </a:p>
          <a:p>
            <a:pPr lvl="0"/>
            <a:r>
              <a:rPr lang="en-US" sz="2800" dirty="0"/>
              <a:t>Melts and boils at low temperatures.</a:t>
            </a:r>
            <a:endParaRPr lang="en-CA" sz="2800" dirty="0"/>
          </a:p>
          <a:p>
            <a:pPr lvl="0"/>
            <a:r>
              <a:rPr lang="en-US" sz="2800" dirty="0" err="1"/>
              <a:t>Colourless</a:t>
            </a:r>
            <a:r>
              <a:rPr lang="en-US" sz="2800" dirty="0"/>
              <a:t>, tasteless, poor heat and electrical conductor, highly flammable.</a:t>
            </a:r>
            <a:endParaRPr lang="en-CA" sz="2800" dirty="0"/>
          </a:p>
          <a:p>
            <a:endParaRPr lang="en-CA" sz="2800" dirty="0"/>
          </a:p>
        </p:txBody>
      </p:sp>
      <p:pic>
        <p:nvPicPr>
          <p:cNvPr id="1026" name="Picture 2" descr="http://www.chem4kids.com/files/art/elem_pertable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213" y="1340768"/>
            <a:ext cx="3945565" cy="295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65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Hydrogen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0" descr="\\SD36\NSUR\StaffHome\fatkin_m\Desktop\hindenbu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1844675"/>
            <a:ext cx="5353050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297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153400" cy="990600"/>
          </a:xfrm>
        </p:spPr>
        <p:txBody>
          <a:bodyPr/>
          <a:lstStyle/>
          <a:p>
            <a:r>
              <a:rPr lang="en-US" dirty="0"/>
              <a:t>Classifying the </a:t>
            </a:r>
            <a:r>
              <a:rPr lang="en-US" dirty="0" smtClean="0"/>
              <a:t>Elements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484784"/>
            <a:ext cx="4464496" cy="2448272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elements on the periodic table are divided into 3 main groups based on their properties</a:t>
            </a:r>
            <a:r>
              <a:rPr lang="en-US" sz="2800" dirty="0" smtClean="0"/>
              <a:t>:</a:t>
            </a:r>
            <a:endParaRPr lang="en-CA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79512" y="3745192"/>
            <a:ext cx="7660495" cy="2863240"/>
          </a:xfrm>
        </p:spPr>
        <p:txBody>
          <a:bodyPr/>
          <a:lstStyle/>
          <a:p>
            <a:pPr lvl="1"/>
            <a:r>
              <a:rPr lang="en-US" b="1" u="sng" dirty="0"/>
              <a:t>Metals</a:t>
            </a:r>
            <a:r>
              <a:rPr lang="en-US" dirty="0"/>
              <a:t> tend to be shiny, malleable, ductile, good conductors and solid at room temperature.</a:t>
            </a:r>
            <a:endParaRPr lang="en-CA" dirty="0"/>
          </a:p>
          <a:p>
            <a:pPr lvl="1"/>
            <a:r>
              <a:rPr lang="en-US" b="1" u="sng" dirty="0"/>
              <a:t>Non-metals</a:t>
            </a:r>
            <a:r>
              <a:rPr lang="en-US" dirty="0"/>
              <a:t> tend to be dull, brittle, poor conductors and are often gases at room temperature.</a:t>
            </a:r>
            <a:endParaRPr lang="en-CA" dirty="0"/>
          </a:p>
          <a:p>
            <a:pPr lvl="1"/>
            <a:r>
              <a:rPr lang="en-US" b="1" u="sng" dirty="0"/>
              <a:t>Metalloids (Semi-Metals)</a:t>
            </a:r>
            <a:r>
              <a:rPr lang="en-US" dirty="0"/>
              <a:t> tend to have some of the properties from each of the above groups.</a:t>
            </a:r>
            <a:endParaRPr lang="en-CA" dirty="0"/>
          </a:p>
          <a:p>
            <a:endParaRPr lang="en-CA" dirty="0"/>
          </a:p>
        </p:txBody>
      </p:sp>
      <p:pic>
        <p:nvPicPr>
          <p:cNvPr id="6146" name="Picture 2" descr="Many metals are in the periodic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836712"/>
            <a:ext cx="3946877" cy="296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08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ntro.chem.okstate.edu/1314f00/lecture/chapter2/Lec2113.gif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7" b="5347"/>
          <a:stretch>
            <a:fillRect/>
          </a:stretch>
        </p:blipFill>
        <p:spPr bwMode="auto">
          <a:xfrm>
            <a:off x="971601" y="1743967"/>
            <a:ext cx="7272808" cy="43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23528" y="332656"/>
            <a:ext cx="7620000" cy="9906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Metals (blue), </a:t>
            </a:r>
            <a:br>
              <a:rPr lang="en-CA" dirty="0" smtClean="0"/>
            </a:br>
            <a:r>
              <a:rPr lang="en-CA" dirty="0" smtClean="0"/>
              <a:t>Non-metals </a:t>
            </a:r>
            <a:r>
              <a:rPr lang="en-CA" dirty="0" smtClean="0"/>
              <a:t>(yellow) </a:t>
            </a:r>
            <a:br>
              <a:rPr lang="en-CA" dirty="0" smtClean="0"/>
            </a:br>
            <a:r>
              <a:rPr lang="en-CA" dirty="0" smtClean="0"/>
              <a:t>metalloids </a:t>
            </a:r>
            <a:r>
              <a:rPr lang="en-CA" dirty="0" smtClean="0"/>
              <a:t>(pink)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021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6.1 The history of Chemistry</a:t>
            </a:r>
            <a:endParaRPr lang="en-CA" dirty="0"/>
          </a:p>
        </p:txBody>
      </p:sp>
      <p:pic>
        <p:nvPicPr>
          <p:cNvPr id="6" name="Picture 2" descr="http://upload.wikimedia.org/wikipedia/commons/thumb/3/3f/Dalton_John_desk.jpg/240px-Dalton_John_desk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4" b="20084"/>
          <a:stretch>
            <a:fillRect/>
          </a:stretch>
        </p:blipFill>
        <p:spPr bwMode="auto">
          <a:xfrm>
            <a:off x="1691680" y="908720"/>
            <a:ext cx="4419600" cy="351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740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6.3 Putting the elements in order</a:t>
            </a:r>
            <a:br>
              <a:rPr lang="en-CA" dirty="0"/>
            </a:br>
            <a:endParaRPr lang="en-CA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6" b="6966"/>
          <a:stretch>
            <a:fillRect/>
          </a:stretch>
        </p:blipFill>
        <p:spPr>
          <a:xfrm>
            <a:off x="1835696" y="548680"/>
            <a:ext cx="6156176" cy="3709047"/>
          </a:xfrm>
          <a:noFill/>
        </p:spPr>
      </p:pic>
    </p:spTree>
    <p:extLst>
      <p:ext uri="{BB962C8B-B14F-4D97-AF65-F5344CB8AC3E}">
        <p14:creationId xmlns:p14="http://schemas.microsoft.com/office/powerpoint/2010/main" val="420650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Organizing The </a:t>
            </a:r>
            <a:r>
              <a:rPr lang="en-US" b="1" dirty="0" smtClean="0"/>
              <a:t>Elements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There </a:t>
            </a:r>
            <a:r>
              <a:rPr lang="en-US" dirty="0"/>
              <a:t>are about 100 naturally occurring elements</a:t>
            </a:r>
            <a:endParaRPr lang="en-CA" dirty="0"/>
          </a:p>
          <a:p>
            <a:r>
              <a:rPr lang="en-US" dirty="0" smtClean="0"/>
              <a:t>The </a:t>
            </a:r>
            <a:r>
              <a:rPr lang="en-US" dirty="0"/>
              <a:t>zigzag staircase line separates the metals on the left from the non-metals on the right.</a:t>
            </a:r>
            <a:endParaRPr lang="en-CA" dirty="0"/>
          </a:p>
          <a:p>
            <a:pPr lvl="0"/>
            <a:endParaRPr lang="en-CA" dirty="0"/>
          </a:p>
        </p:txBody>
      </p:sp>
      <p:pic>
        <p:nvPicPr>
          <p:cNvPr id="4" name="Picture 2" descr="http://chemtech.org/cn/cn1405/image/3-period-table-metal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40968"/>
            <a:ext cx="5112568" cy="357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36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Modern Periodic Table</a:t>
            </a:r>
            <a:endParaRPr lang="en-CA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4620" y="1139538"/>
            <a:ext cx="8064896" cy="5711020"/>
          </a:xfrm>
          <a:noFill/>
        </p:spPr>
      </p:pic>
    </p:spTree>
    <p:extLst>
      <p:ext uri="{BB962C8B-B14F-4D97-AF65-F5344CB8AC3E}">
        <p14:creationId xmlns:p14="http://schemas.microsoft.com/office/powerpoint/2010/main" val="10340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Based </a:t>
            </a:r>
            <a:r>
              <a:rPr lang="en-US" dirty="0"/>
              <a:t>on their Latin </a:t>
            </a:r>
            <a:r>
              <a:rPr lang="en-US" dirty="0" smtClean="0"/>
              <a:t>names</a:t>
            </a:r>
            <a:endParaRPr lang="en-CA" dirty="0"/>
          </a:p>
          <a:p>
            <a:pPr lvl="1"/>
            <a:r>
              <a:rPr lang="en-US" dirty="0" smtClean="0"/>
              <a:t>Elements </a:t>
            </a:r>
            <a:r>
              <a:rPr lang="en-US" dirty="0"/>
              <a:t>such as gold were used by the Latin speaking Romans.</a:t>
            </a:r>
            <a:endParaRPr lang="en-CA" dirty="0"/>
          </a:p>
          <a:p>
            <a:pPr lvl="1"/>
            <a:r>
              <a:rPr lang="en-US" dirty="0" smtClean="0"/>
              <a:t>Latin </a:t>
            </a:r>
            <a:r>
              <a:rPr lang="en-US" dirty="0"/>
              <a:t>was used throughout Europe for more than a thousand years. </a:t>
            </a:r>
            <a:endParaRPr lang="en-US" dirty="0" smtClean="0"/>
          </a:p>
          <a:p>
            <a:pPr lvl="1"/>
            <a:r>
              <a:rPr lang="en-US" dirty="0" smtClean="0"/>
              <a:t>Even </a:t>
            </a:r>
            <a:r>
              <a:rPr lang="en-US" dirty="0"/>
              <a:t>after the Roman Empire collapsed the scholars continued to use Latin.</a:t>
            </a:r>
            <a:endParaRPr lang="en-CA" dirty="0"/>
          </a:p>
          <a:p>
            <a:pPr lvl="0"/>
            <a:r>
              <a:rPr lang="en-US" dirty="0"/>
              <a:t>To keep the system consistent, even elements that have been discovered recently have been given </a:t>
            </a:r>
            <a:r>
              <a:rPr lang="en-US" dirty="0" err="1"/>
              <a:t>latinized</a:t>
            </a:r>
            <a:r>
              <a:rPr lang="en-US" dirty="0"/>
              <a:t> names. </a:t>
            </a:r>
            <a:endParaRPr lang="en-US" dirty="0" smtClean="0"/>
          </a:p>
          <a:p>
            <a:pPr lvl="1"/>
            <a:r>
              <a:rPr lang="en-US" dirty="0" err="1" smtClean="0"/>
              <a:t>Ie</a:t>
            </a:r>
            <a:r>
              <a:rPr lang="en-US" dirty="0"/>
              <a:t>. Einsteinium, Berkelium.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977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English and Latin names for </a:t>
            </a:r>
            <a:r>
              <a:rPr lang="en-US" dirty="0" smtClean="0"/>
              <a:t>Elements</a:t>
            </a:r>
            <a:endParaRPr lang="en-C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511714"/>
              </p:ext>
            </p:extLst>
          </p:nvPr>
        </p:nvGraphicFramePr>
        <p:xfrm>
          <a:off x="827585" y="1628800"/>
          <a:ext cx="6984777" cy="4320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4335"/>
                <a:gridCol w="1632183"/>
                <a:gridCol w="2328259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English name</a:t>
                      </a:r>
                      <a:endParaRPr lang="en-CA" sz="2400" b="1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Symbol</a:t>
                      </a:r>
                      <a:endParaRPr lang="en-CA" sz="2400" b="1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Latin Name</a:t>
                      </a:r>
                      <a:endParaRPr lang="en-CA" sz="2400" b="1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Carbon</a:t>
                      </a:r>
                      <a:endParaRPr lang="en-CA" sz="24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</a:t>
                      </a:r>
                      <a:endParaRPr lang="en-CA" sz="24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Carbo</a:t>
                      </a:r>
                      <a:endParaRPr lang="en-CA" sz="24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Copper</a:t>
                      </a:r>
                      <a:endParaRPr lang="en-CA" sz="240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Cu</a:t>
                      </a:r>
                      <a:endParaRPr lang="en-CA" sz="240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Cuprum</a:t>
                      </a:r>
                      <a:endParaRPr lang="en-CA" sz="240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Iron</a:t>
                      </a:r>
                      <a:endParaRPr lang="en-CA" sz="240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Fe</a:t>
                      </a:r>
                      <a:endParaRPr lang="en-CA" sz="240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Ferrum</a:t>
                      </a:r>
                      <a:endParaRPr lang="en-CA" sz="240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Lead</a:t>
                      </a:r>
                      <a:endParaRPr lang="en-CA" sz="240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Pb</a:t>
                      </a:r>
                      <a:endParaRPr lang="en-CA" sz="240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Plumbum</a:t>
                      </a:r>
                      <a:endParaRPr lang="en-CA" sz="240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Silver</a:t>
                      </a:r>
                      <a:endParaRPr lang="en-CA" sz="24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Ag</a:t>
                      </a:r>
                      <a:endParaRPr lang="en-CA" sz="240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Argentum</a:t>
                      </a:r>
                      <a:endParaRPr lang="en-CA" sz="24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34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History of chemistry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444120"/>
            <a:ext cx="6120680" cy="518457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1808: </a:t>
            </a:r>
            <a:r>
              <a:rPr lang="en-US" b="1" i="1" dirty="0"/>
              <a:t>John Dalton,</a:t>
            </a:r>
            <a:r>
              <a:rPr lang="en-US" dirty="0"/>
              <a:t> a English scientist, suggested that each element has its own kind of atom.</a:t>
            </a:r>
            <a:endParaRPr lang="en-CA" dirty="0"/>
          </a:p>
          <a:p>
            <a:pPr lvl="1"/>
            <a:r>
              <a:rPr lang="en-US" dirty="0"/>
              <a:t>To explain his model Dalton used symbols to represent various elements.</a:t>
            </a:r>
            <a:endParaRPr lang="en-CA" dirty="0"/>
          </a:p>
          <a:p>
            <a:pPr lvl="0"/>
            <a:r>
              <a:rPr lang="en-US" dirty="0"/>
              <a:t>In the late 1860’s </a:t>
            </a:r>
            <a:r>
              <a:rPr lang="en-US" b="1" i="1" dirty="0"/>
              <a:t>Dmitri Mendeleev</a:t>
            </a:r>
            <a:r>
              <a:rPr lang="en-US" dirty="0"/>
              <a:t> developed the idea of the Periodic Table</a:t>
            </a:r>
            <a:endParaRPr lang="en-CA" dirty="0"/>
          </a:p>
          <a:p>
            <a:pPr lvl="1"/>
            <a:r>
              <a:rPr lang="en-US" dirty="0"/>
              <a:t>an arrangement of the elements by their physical and chemical properties and masses.</a:t>
            </a:r>
            <a:endParaRPr lang="en-CA" dirty="0"/>
          </a:p>
          <a:p>
            <a:endParaRPr lang="en-CA" dirty="0"/>
          </a:p>
        </p:txBody>
      </p:sp>
      <p:pic>
        <p:nvPicPr>
          <p:cNvPr id="1026" name="Picture 2" descr="http://upload.wikimedia.org/wikipedia/commons/thumb/3/3f/Dalton_John_desk.jpg/240px-Dalton_John_des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96752"/>
            <a:ext cx="1944216" cy="258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c/c8/DIMendeleevCab.jpg/225px-DIMendeleevCab.jpg">
            <a:hlinkClick r:id="rId4" tooltip="Dmitri Mendeleev in 1897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927" y="3798850"/>
            <a:ext cx="2014922" cy="282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15888"/>
            <a:ext cx="5903913" cy="3817937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When atoms approach one another, it is their electrons that interact.</a:t>
            </a:r>
            <a:endParaRPr lang="en-CA" dirty="0"/>
          </a:p>
          <a:p>
            <a:pPr lvl="1"/>
            <a:r>
              <a:rPr lang="en-US" sz="2400" dirty="0"/>
              <a:t>The 1</a:t>
            </a:r>
            <a:r>
              <a:rPr lang="en-US" sz="2400" baseline="30000" dirty="0"/>
              <a:t>st</a:t>
            </a:r>
            <a:r>
              <a:rPr lang="en-US" sz="2400" dirty="0"/>
              <a:t> widely accepted explanation for the arrangement of these electrons was put forward by Danish physicist </a:t>
            </a:r>
            <a:r>
              <a:rPr lang="en-US" sz="2400" b="1" dirty="0" err="1"/>
              <a:t>Niels</a:t>
            </a:r>
            <a:r>
              <a:rPr lang="en-US" sz="2400" b="1" dirty="0"/>
              <a:t> Bohr</a:t>
            </a:r>
            <a:r>
              <a:rPr lang="en-US" sz="2400" dirty="0"/>
              <a:t> (1885 – 1962).</a:t>
            </a:r>
            <a:endParaRPr lang="en-CA" sz="2800" b="1" dirty="0"/>
          </a:p>
          <a:p>
            <a:pPr lvl="1"/>
            <a:r>
              <a:rPr lang="en-US" sz="2400" dirty="0"/>
              <a:t>In 1913, Bohr proposed a model of the atom that helped explain the movement of electrons around the nucleus of an atom in orbits or energy levels.</a:t>
            </a:r>
            <a:endParaRPr lang="en-CA" sz="2800" b="1" dirty="0"/>
          </a:p>
          <a:p>
            <a:endParaRPr lang="en-CA" dirty="0"/>
          </a:p>
        </p:txBody>
      </p:sp>
      <p:pic>
        <p:nvPicPr>
          <p:cNvPr id="4" name="Picture 3" descr="http://homepages.ius.edu/GKIRCHNE/BohrNa.jpg"/>
          <p:cNvPicPr/>
          <p:nvPr/>
        </p:nvPicPr>
        <p:blipFill>
          <a:blip r:embed="rId2" r:link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6497960" y="836712"/>
            <a:ext cx="255577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4077072"/>
            <a:ext cx="7380312" cy="216024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CA" dirty="0" smtClean="0"/>
              <a:t>1911: Ernest Rutherford proposed his nuclear model of the atom.</a:t>
            </a:r>
          </a:p>
          <a:p>
            <a:pPr lvl="1"/>
            <a:r>
              <a:rPr lang="en-CA" dirty="0" smtClean="0"/>
              <a:t>Nucleus</a:t>
            </a:r>
          </a:p>
          <a:p>
            <a:pPr lvl="1"/>
            <a:r>
              <a:rPr lang="en-CA" dirty="0" smtClean="0"/>
              <a:t>Protons</a:t>
            </a:r>
          </a:p>
          <a:p>
            <a:pPr lvl="1"/>
            <a:r>
              <a:rPr lang="en-CA" dirty="0" smtClean="0"/>
              <a:t>electrons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330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6.2 Naming and Classifying the Elements</a:t>
            </a:r>
            <a:endParaRPr lang="en-CA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696" y="620688"/>
            <a:ext cx="5533620" cy="3918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535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Horizontal </a:t>
            </a:r>
            <a:r>
              <a:rPr lang="en-US" dirty="0"/>
              <a:t>rows of elements are called </a:t>
            </a:r>
            <a:r>
              <a:rPr lang="en-US" b="1" dirty="0"/>
              <a:t>periods</a:t>
            </a:r>
            <a:r>
              <a:rPr lang="en-US" dirty="0" smtClean="0"/>
              <a:t>.</a:t>
            </a:r>
          </a:p>
          <a:p>
            <a:pPr lvl="0"/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331640" y="3212976"/>
            <a:ext cx="7446496" cy="3384376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lists the elements in horizontal rows with masses </a:t>
            </a:r>
            <a:r>
              <a:rPr lang="en-US" dirty="0"/>
              <a:t>increasing from </a:t>
            </a:r>
            <a:r>
              <a:rPr lang="en-US" b="1" dirty="0"/>
              <a:t>left to right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As </a:t>
            </a:r>
            <a:r>
              <a:rPr lang="en-US" dirty="0"/>
              <a:t>you go from left to right within a row, the elements gradually change from metallic to non-metallic, then finally to the noble gases at the extreme right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pPr lvl="0"/>
            <a:endParaRPr lang="en-CA" dirty="0"/>
          </a:p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705" y="188640"/>
            <a:ext cx="403244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44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Groups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4644008" cy="194421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It also </a:t>
            </a:r>
            <a:r>
              <a:rPr lang="en-US" dirty="0" smtClean="0"/>
              <a:t>forms </a:t>
            </a:r>
            <a:r>
              <a:rPr lang="en-US" dirty="0"/>
              <a:t>vertical columns </a:t>
            </a:r>
            <a:r>
              <a:rPr lang="en-US" dirty="0" smtClean="0"/>
              <a:t>called </a:t>
            </a:r>
            <a:r>
              <a:rPr lang="en-US" b="1" dirty="0" smtClean="0"/>
              <a:t>groups</a:t>
            </a:r>
            <a:endParaRPr lang="en-US" dirty="0"/>
          </a:p>
          <a:p>
            <a:pPr lvl="0"/>
            <a:r>
              <a:rPr lang="en-US" dirty="0" smtClean="0"/>
              <a:t>elements </a:t>
            </a:r>
            <a:r>
              <a:rPr lang="en-US" dirty="0"/>
              <a:t>with common properties</a:t>
            </a:r>
            <a:endParaRPr lang="en-CA" dirty="0"/>
          </a:p>
          <a:p>
            <a:endParaRPr lang="en-CA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2"/>
          </p:nvPr>
        </p:nvSpPr>
        <p:spPr>
          <a:xfrm>
            <a:off x="150444" y="4221088"/>
            <a:ext cx="8886052" cy="230425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Vertical columns of elements are called </a:t>
            </a:r>
            <a:r>
              <a:rPr lang="en-US" b="1" dirty="0"/>
              <a:t>families</a:t>
            </a:r>
            <a:r>
              <a:rPr lang="en-US" dirty="0"/>
              <a:t> and have similar </a:t>
            </a:r>
            <a:r>
              <a:rPr lang="en-US" b="1" dirty="0"/>
              <a:t>chemical and physical properties</a:t>
            </a:r>
            <a:r>
              <a:rPr lang="en-US" dirty="0"/>
              <a:t>.</a:t>
            </a:r>
            <a:endParaRPr lang="en-CA" dirty="0"/>
          </a:p>
          <a:p>
            <a:pPr lvl="0"/>
            <a:r>
              <a:rPr lang="en-US" dirty="0" smtClean="0"/>
              <a:t>These </a:t>
            </a:r>
            <a:r>
              <a:rPr lang="en-US" b="1" dirty="0" smtClean="0"/>
              <a:t>groups</a:t>
            </a:r>
            <a:r>
              <a:rPr lang="en-US" dirty="0" smtClean="0"/>
              <a:t> occur as vertical columns on the modern periodic table.</a:t>
            </a:r>
          </a:p>
          <a:p>
            <a:pPr lvl="0"/>
            <a:r>
              <a:rPr lang="en-US" dirty="0" smtClean="0"/>
              <a:t>There are 5 </a:t>
            </a:r>
            <a:r>
              <a:rPr lang="en-US" dirty="0"/>
              <a:t>common families in the periodic table</a:t>
            </a:r>
            <a:endParaRPr lang="en-US" dirty="0" smtClean="0"/>
          </a:p>
          <a:p>
            <a:pPr lvl="0"/>
            <a:endParaRPr lang="en-CA" dirty="0" smtClean="0"/>
          </a:p>
          <a:p>
            <a:endParaRPr lang="en-CA" dirty="0"/>
          </a:p>
        </p:txBody>
      </p:sp>
      <p:pic>
        <p:nvPicPr>
          <p:cNvPr id="5" name="Picture 2" descr="http://www.chem4kids.com/files/art/elem_pertable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2" y="260648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51520" y="3284984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/>
              <a:t>Chemical Families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829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860" y="-34205"/>
            <a:ext cx="8244408" cy="1143000"/>
          </a:xfrm>
        </p:spPr>
        <p:txBody>
          <a:bodyPr>
            <a:normAutofit/>
          </a:bodyPr>
          <a:lstStyle/>
          <a:p>
            <a:r>
              <a:rPr lang="en-US" b="1" dirty="0"/>
              <a:t>Alkali Metals (Group 1</a:t>
            </a:r>
            <a:r>
              <a:rPr lang="en-US" b="1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412776"/>
            <a:ext cx="5040560" cy="5256584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Li</a:t>
            </a:r>
            <a:r>
              <a:rPr lang="en-US" dirty="0"/>
              <a:t>, Na, K, </a:t>
            </a:r>
            <a:r>
              <a:rPr lang="en-US" dirty="0" err="1"/>
              <a:t>Rb</a:t>
            </a:r>
            <a:r>
              <a:rPr lang="en-US" dirty="0"/>
              <a:t>, Cs, </a:t>
            </a:r>
            <a:r>
              <a:rPr lang="en-US" dirty="0" err="1"/>
              <a:t>Fr</a:t>
            </a:r>
            <a:endParaRPr lang="en-CA" dirty="0"/>
          </a:p>
          <a:p>
            <a:pPr lvl="0"/>
            <a:r>
              <a:rPr lang="en-US" dirty="0"/>
              <a:t>Ion charge of 1+</a:t>
            </a:r>
            <a:endParaRPr lang="en-CA" dirty="0"/>
          </a:p>
          <a:p>
            <a:pPr lvl="0"/>
            <a:r>
              <a:rPr lang="en-US" dirty="0"/>
              <a:t>Soft, low density silvery- grey metals </a:t>
            </a:r>
            <a:endParaRPr lang="en-CA" dirty="0"/>
          </a:p>
          <a:p>
            <a:pPr lvl="0"/>
            <a:r>
              <a:rPr lang="en-US" dirty="0"/>
              <a:t>Never found as pure elements in nature; very reactive.</a:t>
            </a:r>
            <a:endParaRPr lang="en-CA" dirty="0"/>
          </a:p>
          <a:p>
            <a:pPr lvl="0"/>
            <a:r>
              <a:rPr lang="en-US" dirty="0"/>
              <a:t>Most active metals on periodic table.</a:t>
            </a:r>
            <a:endParaRPr lang="en-CA" dirty="0"/>
          </a:p>
          <a:p>
            <a:pPr lvl="0"/>
            <a:r>
              <a:rPr lang="en-US" dirty="0"/>
              <a:t>Excellent heat and electrical conductors.</a:t>
            </a:r>
            <a:endParaRPr lang="en-CA" dirty="0"/>
          </a:p>
          <a:p>
            <a:endParaRPr lang="en-CA" dirty="0"/>
          </a:p>
        </p:txBody>
      </p:sp>
      <p:pic>
        <p:nvPicPr>
          <p:cNvPr id="2052" name="Picture 4" descr="Alakline metals in the periodic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55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Alkali Metals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0" descr="\\SD36\NSUR\StaffHome\fatkin_m\Desktop\lithium in wa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43138"/>
            <a:ext cx="37433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331913" y="5410200"/>
            <a:ext cx="2341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r>
              <a:rPr lang="en-CA"/>
              <a:t>Lithium in water</a:t>
            </a:r>
          </a:p>
        </p:txBody>
      </p:sp>
      <p:pic>
        <p:nvPicPr>
          <p:cNvPr id="7" name="Picture 1" descr="\\SD36\NSUR\StaffHome\fatkin_m\Desktop\potassium in wa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2038350"/>
            <a:ext cx="3757612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5651500" y="5410200"/>
            <a:ext cx="278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r>
              <a:rPr lang="en-CA"/>
              <a:t>Potassium in water</a:t>
            </a:r>
          </a:p>
        </p:txBody>
      </p:sp>
    </p:spTree>
    <p:extLst>
      <p:ext uri="{BB962C8B-B14F-4D97-AF65-F5344CB8AC3E}">
        <p14:creationId xmlns:p14="http://schemas.microsoft.com/office/powerpoint/2010/main" val="2104626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131</TotalTime>
  <Words>713</Words>
  <Application>Microsoft Office PowerPoint</Application>
  <PresentationFormat>On-screen Show (4:3)</PresentationFormat>
  <Paragraphs>104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Median</vt:lpstr>
      <vt:lpstr>Chapter #6 The Elements  </vt:lpstr>
      <vt:lpstr>6.1 The history of Chemistry</vt:lpstr>
      <vt:lpstr>History of chemistry</vt:lpstr>
      <vt:lpstr>PowerPoint Presentation</vt:lpstr>
      <vt:lpstr>6.2 Naming and Classifying the Elements</vt:lpstr>
      <vt:lpstr>Periods</vt:lpstr>
      <vt:lpstr>Groups </vt:lpstr>
      <vt:lpstr>Alkali Metals (Group 1)</vt:lpstr>
      <vt:lpstr>Alkali Metals</vt:lpstr>
      <vt:lpstr>Alkaline Earth Metals (Group 2) </vt:lpstr>
      <vt:lpstr>Alkaline Earth Metals</vt:lpstr>
      <vt:lpstr>Halogens (Group 17)</vt:lpstr>
      <vt:lpstr>Halogens</vt:lpstr>
      <vt:lpstr>Noble (Inert) Gases (Group 18) </vt:lpstr>
      <vt:lpstr>Noble Gases</vt:lpstr>
      <vt:lpstr>Hydrogen: A Family of One</vt:lpstr>
      <vt:lpstr>Hydrogen</vt:lpstr>
      <vt:lpstr>Classifying the Elements</vt:lpstr>
      <vt:lpstr>Metals (blue),  Non-metals (yellow)  metalloids (pink)</vt:lpstr>
      <vt:lpstr>6.3 Putting the elements in order </vt:lpstr>
      <vt:lpstr>Organizing The Elements</vt:lpstr>
      <vt:lpstr>The Modern Periodic Table</vt:lpstr>
      <vt:lpstr>Symbols </vt:lpstr>
      <vt:lpstr>English and Latin names for Elements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#6 </dc:title>
  <dc:creator>Nindi</dc:creator>
  <cp:lastModifiedBy>Narinder K Gill 01</cp:lastModifiedBy>
  <cp:revision>25</cp:revision>
  <dcterms:created xsi:type="dcterms:W3CDTF">2011-10-27T16:42:25Z</dcterms:created>
  <dcterms:modified xsi:type="dcterms:W3CDTF">2011-11-16T19:08:11Z</dcterms:modified>
</cp:coreProperties>
</file>