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69" r:id="rId4"/>
    <p:sldId id="258" r:id="rId5"/>
    <p:sldId id="260" r:id="rId6"/>
    <p:sldId id="273" r:id="rId7"/>
    <p:sldId id="261" r:id="rId8"/>
    <p:sldId id="272" r:id="rId9"/>
    <p:sldId id="262" r:id="rId10"/>
    <p:sldId id="270" r:id="rId11"/>
    <p:sldId id="271" r:id="rId12"/>
    <p:sldId id="263" r:id="rId13"/>
    <p:sldId id="264" r:id="rId14"/>
    <p:sldId id="265" r:id="rId15"/>
    <p:sldId id="266" r:id="rId16"/>
    <p:sldId id="259" r:id="rId17"/>
    <p:sldId id="267" r:id="rId18"/>
    <p:sldId id="268" r:id="rId19"/>
    <p:sldId id="274" r:id="rId20"/>
    <p:sldId id="275" r:id="rId2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54" autoAdjust="0"/>
  </p:normalViewPr>
  <p:slideViewPr>
    <p:cSldViewPr>
      <p:cViewPr>
        <p:scale>
          <a:sx n="60" d="100"/>
          <a:sy n="60" d="100"/>
        </p:scale>
        <p:origin x="-78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FA021-BF2B-47A1-9F75-B191BF38AE4A}" type="datetimeFigureOut">
              <a:rPr lang="en-CA" smtClean="0"/>
              <a:t>17/04/2012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4EF81-0851-4342-9ED1-8E8270F8EE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5559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B7936-84CB-4558-883A-6F9D70CCCEBB}" type="datetimeFigureOut">
              <a:rPr lang="en-CA" smtClean="0"/>
              <a:t>17/04/2012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EB878-01C1-46CC-A2F9-E16180CD54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5359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8EB878-01C1-46CC-A2F9-E16180CD54AD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63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0E59D63-20EA-436C-A4DE-051642A17BC5}" type="datetimeFigureOut">
              <a:rPr lang="en-CA" smtClean="0"/>
              <a:t>17/04/2012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EDDD04-2AC5-459E-A916-A576612A0875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D63-20EA-436C-A4DE-051642A17BC5}" type="datetimeFigureOut">
              <a:rPr lang="en-CA" smtClean="0"/>
              <a:t>17/04/2012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DD04-2AC5-459E-A916-A576612A08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0E59D63-20EA-436C-A4DE-051642A17BC5}" type="datetimeFigureOut">
              <a:rPr lang="en-CA" smtClean="0"/>
              <a:t>17/04/2012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CEDDD04-2AC5-459E-A916-A576612A0875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D63-20EA-436C-A4DE-051642A17BC5}" type="datetimeFigureOut">
              <a:rPr lang="en-CA" smtClean="0"/>
              <a:t>17/04/2012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EDDD04-2AC5-459E-A916-A576612A087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D63-20EA-436C-A4DE-051642A17BC5}" type="datetimeFigureOut">
              <a:rPr lang="en-CA" smtClean="0"/>
              <a:t>17/04/2012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CEDDD04-2AC5-459E-A916-A576612A0875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E59D63-20EA-436C-A4DE-051642A17BC5}" type="datetimeFigureOut">
              <a:rPr lang="en-CA" smtClean="0"/>
              <a:t>17/04/2012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EDDD04-2AC5-459E-A916-A576612A0875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E59D63-20EA-436C-A4DE-051642A17BC5}" type="datetimeFigureOut">
              <a:rPr lang="en-CA" smtClean="0"/>
              <a:t>17/04/2012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EDDD04-2AC5-459E-A916-A576612A0875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D63-20EA-436C-A4DE-051642A17BC5}" type="datetimeFigureOut">
              <a:rPr lang="en-CA" smtClean="0"/>
              <a:t>17/04/2012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EDDD04-2AC5-459E-A916-A576612A08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D63-20EA-436C-A4DE-051642A17BC5}" type="datetimeFigureOut">
              <a:rPr lang="en-CA" smtClean="0"/>
              <a:t>17/04/2012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EDDD04-2AC5-459E-A916-A576612A087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9D63-20EA-436C-A4DE-051642A17BC5}" type="datetimeFigureOut">
              <a:rPr lang="en-CA" smtClean="0"/>
              <a:t>17/04/2012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EDDD04-2AC5-459E-A916-A576612A0875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0E59D63-20EA-436C-A4DE-051642A17BC5}" type="datetimeFigureOut">
              <a:rPr lang="en-CA" smtClean="0"/>
              <a:t>17/04/2012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CEDDD04-2AC5-459E-A916-A576612A0875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E59D63-20EA-436C-A4DE-051642A17BC5}" type="datetimeFigureOut">
              <a:rPr lang="en-CA" smtClean="0"/>
              <a:t>17/04/2012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CEDDD04-2AC5-459E-A916-A576612A087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preparatorychemistry.com/images/U_238_symbol_CS.gif" TargetMode="External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Chapter #7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Atomic Theory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95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Try This: Atoms and Ions (pg. 216)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2600"/>
            <a:ext cx="7416824" cy="175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31" y="3479055"/>
            <a:ext cx="2401286" cy="341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17" y="3513335"/>
            <a:ext cx="47244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17" y="4299929"/>
            <a:ext cx="4724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723" y="5155789"/>
            <a:ext cx="47244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85" y="6029211"/>
            <a:ext cx="47244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3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1" y="692696"/>
            <a:ext cx="275668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92696"/>
            <a:ext cx="47339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47339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44" y="2681883"/>
            <a:ext cx="47339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38" y="3548658"/>
            <a:ext cx="4733925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38" y="4530824"/>
            <a:ext cx="47434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9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Isotopes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Sometimes </a:t>
            </a:r>
            <a:r>
              <a:rPr lang="en-US" dirty="0"/>
              <a:t>atoms of the </a:t>
            </a:r>
            <a:r>
              <a:rPr lang="en-US" b="1" dirty="0"/>
              <a:t>same element</a:t>
            </a:r>
            <a:r>
              <a:rPr lang="en-US" dirty="0"/>
              <a:t> have </a:t>
            </a:r>
            <a:r>
              <a:rPr lang="en-US" b="1" dirty="0"/>
              <a:t>different mass numbers</a:t>
            </a:r>
            <a:r>
              <a:rPr lang="en-US" dirty="0"/>
              <a:t>.</a:t>
            </a:r>
            <a:endParaRPr lang="en-CA" dirty="0"/>
          </a:p>
          <a:p>
            <a:pPr lvl="0"/>
            <a:r>
              <a:rPr lang="en-US" dirty="0"/>
              <a:t>When this occurs, they are called </a:t>
            </a:r>
            <a:r>
              <a:rPr lang="en-US" b="1" dirty="0"/>
              <a:t>isotopes</a:t>
            </a:r>
            <a:r>
              <a:rPr lang="en-US" dirty="0"/>
              <a:t> of the element.</a:t>
            </a:r>
            <a:endParaRPr lang="en-CA" dirty="0"/>
          </a:p>
          <a:p>
            <a:pPr lvl="0"/>
            <a:r>
              <a:rPr lang="en-US" dirty="0"/>
              <a:t>The </a:t>
            </a:r>
            <a:r>
              <a:rPr lang="en-US" b="1" dirty="0"/>
              <a:t>atomic mass</a:t>
            </a:r>
            <a:r>
              <a:rPr lang="en-US" dirty="0"/>
              <a:t> of an element is the </a:t>
            </a:r>
            <a:r>
              <a:rPr lang="en-US" b="1" dirty="0"/>
              <a:t>average mass</a:t>
            </a:r>
            <a:r>
              <a:rPr lang="en-US" dirty="0"/>
              <a:t> of an elements naturally occurring atoms, or isotopes.</a:t>
            </a:r>
            <a:endParaRPr lang="en-CA" dirty="0"/>
          </a:p>
          <a:p>
            <a:pPr lvl="0"/>
            <a:r>
              <a:rPr lang="en-US" dirty="0"/>
              <a:t>This is rarely a whole number.</a:t>
            </a:r>
            <a:endParaRPr lang="en-CA" dirty="0"/>
          </a:p>
          <a:p>
            <a:pPr lvl="0"/>
            <a:r>
              <a:rPr lang="en-US" dirty="0"/>
              <a:t>E.g. hydrogen has 3 naturally occurring isotopes</a:t>
            </a:r>
            <a:endParaRPr lang="en-CA" dirty="0"/>
          </a:p>
          <a:p>
            <a:pPr lvl="1"/>
            <a:r>
              <a:rPr lang="en-US" dirty="0"/>
              <a:t>H</a:t>
            </a:r>
            <a:r>
              <a:rPr lang="en-US" baseline="30000" dirty="0"/>
              <a:t>1</a:t>
            </a:r>
            <a:r>
              <a:rPr lang="en-US" dirty="0"/>
              <a:t>	1p</a:t>
            </a:r>
            <a:r>
              <a:rPr lang="en-US" baseline="30000" dirty="0"/>
              <a:t>+</a:t>
            </a:r>
            <a:r>
              <a:rPr lang="en-US" dirty="0"/>
              <a:t>	0n</a:t>
            </a:r>
            <a:r>
              <a:rPr lang="en-US" baseline="30000" dirty="0"/>
              <a:t>0</a:t>
            </a:r>
            <a:endParaRPr lang="en-CA" dirty="0"/>
          </a:p>
          <a:p>
            <a:pPr lvl="1"/>
            <a:r>
              <a:rPr lang="en-US" dirty="0"/>
              <a:t>H</a:t>
            </a:r>
            <a:r>
              <a:rPr lang="en-US" baseline="30000" dirty="0"/>
              <a:t>2</a:t>
            </a:r>
            <a:r>
              <a:rPr lang="en-US" dirty="0"/>
              <a:t>	1p</a:t>
            </a:r>
            <a:r>
              <a:rPr lang="en-US" baseline="30000" dirty="0"/>
              <a:t>+</a:t>
            </a:r>
            <a:r>
              <a:rPr lang="en-US" dirty="0"/>
              <a:t>	1n</a:t>
            </a:r>
            <a:r>
              <a:rPr lang="en-US" baseline="30000" dirty="0"/>
              <a:t>0</a:t>
            </a:r>
            <a:r>
              <a:rPr lang="en-US" dirty="0"/>
              <a:t>	</a:t>
            </a:r>
            <a:endParaRPr lang="en-CA" dirty="0"/>
          </a:p>
          <a:p>
            <a:pPr lvl="1"/>
            <a:r>
              <a:rPr lang="en-US" dirty="0"/>
              <a:t>H</a:t>
            </a:r>
            <a:r>
              <a:rPr lang="en-US" baseline="30000" dirty="0"/>
              <a:t>3</a:t>
            </a:r>
            <a:r>
              <a:rPr lang="en-US" dirty="0"/>
              <a:t>	1p</a:t>
            </a:r>
            <a:r>
              <a:rPr lang="en-US" baseline="30000" dirty="0"/>
              <a:t>+</a:t>
            </a:r>
            <a:r>
              <a:rPr lang="en-US" dirty="0"/>
              <a:t>	</a:t>
            </a:r>
            <a:r>
              <a:rPr lang="en-US" dirty="0" smtClean="0"/>
              <a:t>2n</a:t>
            </a:r>
            <a:r>
              <a:rPr lang="en-US" baseline="30000" dirty="0" smtClean="0"/>
              <a:t>0</a:t>
            </a:r>
            <a:endParaRPr lang="en-CA" dirty="0"/>
          </a:p>
        </p:txBody>
      </p:sp>
      <p:pic>
        <p:nvPicPr>
          <p:cNvPr id="1026" name="Picture 2" descr="C:\Documents and Settings\gill_narinder.SD36.015\Local Settings\Temporary Internet Files\Content.IE5\VK966BF5\MC9002516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1264049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7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Standard </a:t>
            </a:r>
            <a:r>
              <a:rPr lang="en-CA" smtClean="0"/>
              <a:t>Atomic Notation (S.A.N)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Two common ways to refer to isotopes are with the name and the </a:t>
            </a:r>
            <a:r>
              <a:rPr lang="en-US" dirty="0" smtClean="0"/>
              <a:t>symbol:</a:t>
            </a:r>
          </a:p>
          <a:p>
            <a:pPr marL="0" lvl="0" indent="0">
              <a:buNone/>
            </a:pPr>
            <a:endParaRPr lang="en-US" dirty="0"/>
          </a:p>
          <a:p>
            <a:pPr marL="457200" lvl="0" indent="-457200">
              <a:buFont typeface="+mj-lt"/>
              <a:buAutoNum type="arabicPeriod"/>
            </a:pPr>
            <a:r>
              <a:rPr lang="en-US" u="sng" dirty="0" smtClean="0"/>
              <a:t>Name</a:t>
            </a:r>
            <a:r>
              <a:rPr lang="en-US" dirty="0"/>
              <a:t>: </a:t>
            </a:r>
            <a:r>
              <a:rPr lang="en-US" dirty="0" smtClean="0"/>
              <a:t>ex. Uranium </a:t>
            </a:r>
            <a:r>
              <a:rPr lang="en-US" dirty="0"/>
              <a:t>–238 </a:t>
            </a:r>
            <a:endParaRPr lang="en-US" dirty="0" smtClean="0"/>
          </a:p>
          <a:p>
            <a:pPr marL="857250" lvl="1" indent="-457200"/>
            <a:r>
              <a:rPr lang="en-US" dirty="0" smtClean="0"/>
              <a:t>the </a:t>
            </a:r>
            <a:r>
              <a:rPr lang="en-US" dirty="0"/>
              <a:t>238 refers to the mass </a:t>
            </a:r>
            <a:r>
              <a:rPr lang="en-US" dirty="0" smtClean="0"/>
              <a:t>number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u="sng" dirty="0" smtClean="0"/>
              <a:t>Symbol</a:t>
            </a:r>
            <a:r>
              <a:rPr lang="en-US" dirty="0"/>
              <a:t>: symbol with mass number and atomic number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Mass number </a:t>
            </a:r>
            <a:endParaRPr lang="en-CA" dirty="0" smtClean="0"/>
          </a:p>
          <a:p>
            <a:pPr marL="0" indent="0">
              <a:buNone/>
            </a:pPr>
            <a:r>
              <a:rPr lang="en-US" dirty="0" smtClean="0"/>
              <a:t>	Atomic </a:t>
            </a:r>
            <a:r>
              <a:rPr lang="en-US" dirty="0"/>
              <a:t>number</a:t>
            </a:r>
            <a:r>
              <a:rPr lang="en-US" u="sng" dirty="0"/>
              <a:t> 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 descr="http://preparatorychemistry.com/images/U_238_symbol_CS.gif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436096" y="4907097"/>
            <a:ext cx="1077726" cy="939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3603786" y="5085184"/>
            <a:ext cx="152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3707904" y="5589240"/>
            <a:ext cx="155611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063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7.2 &amp; 7.4 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Bohr’s Theory of the Atom &amp; Using the Bohr Theory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46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Atoms, Ions and the Bohr </a:t>
            </a:r>
            <a:r>
              <a:rPr lang="en-US" dirty="0" smtClean="0"/>
              <a:t>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3066424"/>
            <a:ext cx="4211960" cy="302687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Each </a:t>
            </a:r>
            <a:r>
              <a:rPr lang="en-US" dirty="0"/>
              <a:t>orbit is a certain distance from the nucleus and contains a definite number of electrons.  </a:t>
            </a:r>
            <a:endParaRPr lang="en-US" dirty="0" smtClean="0"/>
          </a:p>
          <a:p>
            <a:pPr lvl="1"/>
            <a:r>
              <a:rPr lang="en-US" dirty="0" smtClean="0"/>
              <a:t>Electrons </a:t>
            </a:r>
            <a:r>
              <a:rPr lang="en-US" dirty="0"/>
              <a:t>are located in </a:t>
            </a:r>
            <a:r>
              <a:rPr lang="en-US" b="1" dirty="0"/>
              <a:t>shells</a:t>
            </a:r>
            <a:r>
              <a:rPr lang="en-US" dirty="0"/>
              <a:t>/</a:t>
            </a:r>
            <a:r>
              <a:rPr lang="en-US" b="1" dirty="0"/>
              <a:t>orbitals</a:t>
            </a:r>
            <a:r>
              <a:rPr lang="en-US" dirty="0"/>
              <a:t> or </a:t>
            </a:r>
            <a:r>
              <a:rPr lang="en-US" b="1" dirty="0"/>
              <a:t>energy levels</a:t>
            </a:r>
            <a:r>
              <a:rPr lang="en-US" dirty="0"/>
              <a:t> surrounding the nucleus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After </a:t>
            </a:r>
            <a:r>
              <a:rPr lang="en-US" dirty="0"/>
              <a:t>each </a:t>
            </a:r>
            <a:r>
              <a:rPr lang="en-US" b="1" dirty="0"/>
              <a:t>orbit (energy level) </a:t>
            </a:r>
            <a:r>
              <a:rPr lang="en-US" dirty="0"/>
              <a:t>is filled, the next orbit is then filled.</a:t>
            </a:r>
          </a:p>
          <a:p>
            <a:pPr lvl="1"/>
            <a:endParaRPr lang="en-CA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7450" y="1526059"/>
            <a:ext cx="8947037" cy="154290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When atoms approach one another, it is their electrons that interact.</a:t>
            </a:r>
            <a:endParaRPr lang="en-CA" dirty="0"/>
          </a:p>
          <a:p>
            <a:pPr lvl="1"/>
            <a:r>
              <a:rPr lang="en-US" b="1" dirty="0" err="1"/>
              <a:t>Niels</a:t>
            </a:r>
            <a:r>
              <a:rPr lang="en-US" b="1" dirty="0"/>
              <a:t> Bohr</a:t>
            </a:r>
            <a:r>
              <a:rPr lang="en-US" dirty="0"/>
              <a:t>  model of the atom explains the movement of electrons around the nucleus in </a:t>
            </a:r>
            <a:r>
              <a:rPr lang="en-US" b="1" dirty="0"/>
              <a:t>orbits</a:t>
            </a:r>
            <a:r>
              <a:rPr lang="en-US" dirty="0"/>
              <a:t> or </a:t>
            </a:r>
            <a:r>
              <a:rPr lang="en-US" b="1" dirty="0"/>
              <a:t>energy levels.</a:t>
            </a:r>
            <a:endParaRPr lang="en-CA" b="1" dirty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988" y="3384012"/>
            <a:ext cx="300037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24128" y="50851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C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82129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C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54545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C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49787"/>
            <a:ext cx="1619672" cy="677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693" y="4798398"/>
            <a:ext cx="1426765" cy="3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396" y="5130848"/>
            <a:ext cx="1302240" cy="390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97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Electrons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2979676"/>
            <a:ext cx="4824536" cy="384924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500" dirty="0" smtClean="0"/>
              <a:t>The electrons found in the outermost orbital are called </a:t>
            </a:r>
            <a:r>
              <a:rPr lang="en-US" sz="3500" b="1" dirty="0" smtClean="0">
                <a:solidFill>
                  <a:srgbClr val="FF0000"/>
                </a:solidFill>
              </a:rPr>
              <a:t>valence</a:t>
            </a:r>
            <a:r>
              <a:rPr lang="en-US" sz="3500" b="1" dirty="0" smtClean="0"/>
              <a:t> </a:t>
            </a:r>
            <a:r>
              <a:rPr lang="en-US" sz="3500" b="1" dirty="0" smtClean="0">
                <a:solidFill>
                  <a:srgbClr val="FF0000"/>
                </a:solidFill>
              </a:rPr>
              <a:t>electrons</a:t>
            </a:r>
            <a:r>
              <a:rPr lang="en-US" sz="3500" dirty="0" smtClean="0"/>
              <a:t>.</a:t>
            </a:r>
            <a:endParaRPr lang="en-CA" sz="3500" dirty="0" smtClean="0"/>
          </a:p>
          <a:p>
            <a:pPr lvl="1"/>
            <a:r>
              <a:rPr lang="en-US" sz="3500" dirty="0" smtClean="0"/>
              <a:t>All the electrons in levels other than the outermost level are called </a:t>
            </a:r>
            <a:r>
              <a:rPr lang="en-US" sz="3500" b="1" dirty="0" smtClean="0"/>
              <a:t>inner electrons</a:t>
            </a:r>
            <a:r>
              <a:rPr lang="en-US" sz="3500" dirty="0" smtClean="0"/>
              <a:t>. </a:t>
            </a:r>
            <a:endParaRPr lang="en-CA" sz="3500" dirty="0" smtClean="0"/>
          </a:p>
          <a:p>
            <a:endParaRPr lang="en-CA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79512" y="1556793"/>
            <a:ext cx="8964488" cy="1152128"/>
          </a:xfrm>
        </p:spPr>
        <p:txBody>
          <a:bodyPr>
            <a:noAutofit/>
          </a:bodyPr>
          <a:lstStyle/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800" dirty="0"/>
              <a:t>There are a maximum of 2 electrons in the 1</a:t>
            </a:r>
            <a:r>
              <a:rPr lang="en-US" sz="2800" baseline="30000" dirty="0"/>
              <a:t>st</a:t>
            </a:r>
            <a:r>
              <a:rPr lang="en-US" sz="2800" dirty="0"/>
              <a:t> energy </a:t>
            </a:r>
            <a:r>
              <a:rPr lang="en-US" sz="2800" dirty="0" smtClean="0"/>
              <a:t>level</a:t>
            </a:r>
          </a:p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800" dirty="0" smtClean="0"/>
              <a:t>8 electrons </a:t>
            </a:r>
            <a:r>
              <a:rPr lang="en-US" sz="2800" dirty="0"/>
              <a:t>in the 2</a:t>
            </a:r>
            <a:r>
              <a:rPr lang="en-US" sz="2800" baseline="30000" dirty="0"/>
              <a:t>nd</a:t>
            </a:r>
            <a:r>
              <a:rPr lang="en-US" sz="2800" dirty="0"/>
              <a:t> orbital</a:t>
            </a:r>
          </a:p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800" dirty="0"/>
              <a:t>8 </a:t>
            </a:r>
            <a:r>
              <a:rPr lang="en-US" sz="2800" dirty="0" smtClean="0"/>
              <a:t>electrons in </a:t>
            </a:r>
            <a:r>
              <a:rPr lang="en-US" sz="2800" dirty="0"/>
              <a:t>the 3</a:t>
            </a:r>
            <a:r>
              <a:rPr lang="en-US" sz="2800" baseline="30000" dirty="0"/>
              <a:t>rd</a:t>
            </a:r>
            <a:r>
              <a:rPr lang="en-US" sz="2800" dirty="0"/>
              <a:t> orbital</a:t>
            </a:r>
          </a:p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endParaRPr lang="en-US" sz="2800" dirty="0" smtClean="0"/>
          </a:p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endParaRPr lang="en-CA" sz="2800" dirty="0" smtClean="0"/>
          </a:p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endParaRPr lang="en-US" sz="2800" dirty="0"/>
          </a:p>
          <a:p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56612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This atom has </a:t>
            </a:r>
            <a:r>
              <a:rPr lang="en-CA" b="1" dirty="0" smtClean="0">
                <a:solidFill>
                  <a:srgbClr val="FF0000"/>
                </a:solidFill>
              </a:rPr>
              <a:t>7 valence electrons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210" y="2363157"/>
            <a:ext cx="3228124" cy="309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59" y="2774826"/>
            <a:ext cx="20288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72" y="3212976"/>
            <a:ext cx="11430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3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Bohr Diagram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094" y="2866164"/>
            <a:ext cx="5560017" cy="155668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E.g</a:t>
            </a:r>
            <a:r>
              <a:rPr lang="en-US" dirty="0"/>
              <a:t>. </a:t>
            </a:r>
            <a:r>
              <a:rPr lang="en-US" dirty="0" smtClean="0"/>
              <a:t>Sodium ATOM</a:t>
            </a:r>
            <a:endParaRPr lang="en-CA" dirty="0"/>
          </a:p>
          <a:p>
            <a:pPr lvl="2"/>
            <a:r>
              <a:rPr lang="en-US" dirty="0"/>
              <a:t>Atomic # = 11 	</a:t>
            </a:r>
            <a:r>
              <a:rPr lang="en-US" dirty="0">
                <a:sym typeface="Symbol"/>
              </a:rPr>
              <a:t></a:t>
            </a:r>
            <a:r>
              <a:rPr lang="en-US" dirty="0"/>
              <a:t>11 p</a:t>
            </a:r>
            <a:r>
              <a:rPr lang="en-US" baseline="30000" dirty="0"/>
              <a:t>+ </a:t>
            </a:r>
            <a:r>
              <a:rPr lang="en-US" dirty="0"/>
              <a:t>and 11 e</a:t>
            </a:r>
            <a:r>
              <a:rPr lang="en-US" baseline="30000" dirty="0"/>
              <a:t>-</a:t>
            </a:r>
            <a:r>
              <a:rPr lang="en-US" dirty="0"/>
              <a:t> </a:t>
            </a:r>
            <a:endParaRPr lang="en-CA" dirty="0"/>
          </a:p>
          <a:p>
            <a:pPr lvl="2"/>
            <a:r>
              <a:rPr lang="en-US" dirty="0"/>
              <a:t>Atomic Mass = 23	</a:t>
            </a:r>
            <a:r>
              <a:rPr lang="en-US" dirty="0">
                <a:sym typeface="Symbol"/>
              </a:rPr>
              <a:t></a:t>
            </a:r>
            <a:r>
              <a:rPr lang="en-US" dirty="0"/>
              <a:t> 12 </a:t>
            </a:r>
            <a:r>
              <a:rPr lang="en-US" dirty="0" smtClean="0"/>
              <a:t>n</a:t>
            </a:r>
            <a:r>
              <a:rPr lang="en-US" baseline="30000" dirty="0" smtClean="0"/>
              <a:t>0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-1" y="1518800"/>
            <a:ext cx="8998949" cy="1799659"/>
          </a:xfrm>
        </p:spPr>
        <p:txBody>
          <a:bodyPr>
            <a:normAutofit/>
          </a:bodyPr>
          <a:lstStyle/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orbit can hold a maximum of 2 e-</a:t>
            </a:r>
            <a:r>
              <a:rPr lang="en-US" dirty="0" smtClean="0"/>
              <a:t>.</a:t>
            </a:r>
          </a:p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dirty="0"/>
              <a:t>Orbits 2 and 3 can hold a maximum of 8 each</a:t>
            </a:r>
            <a:r>
              <a:rPr lang="en-US" dirty="0" smtClean="0"/>
              <a:t>.</a:t>
            </a:r>
          </a:p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dirty="0"/>
              <a:t>How do we show this with elements</a:t>
            </a:r>
            <a:r>
              <a:rPr lang="en-US" dirty="0" smtClean="0"/>
              <a:t>?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566907" y="42930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(11 electrons total)</a:t>
            </a:r>
            <a:endParaRPr lang="en-CA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2 </a:t>
            </a:r>
            <a:r>
              <a:rPr lang="en-US" sz="2400" dirty="0"/>
              <a:t>e</a:t>
            </a:r>
            <a:r>
              <a:rPr lang="en-US" sz="2400" baseline="30000" dirty="0"/>
              <a:t>-</a:t>
            </a:r>
            <a:r>
              <a:rPr lang="en-US" sz="2400" dirty="0"/>
              <a:t> go in 1</a:t>
            </a:r>
            <a:r>
              <a:rPr lang="en-US" sz="2400" baseline="30000" dirty="0"/>
              <a:t>st</a:t>
            </a:r>
            <a:r>
              <a:rPr lang="en-US" sz="2400" dirty="0"/>
              <a:t> orbit</a:t>
            </a:r>
            <a:endParaRPr lang="en-CA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8 </a:t>
            </a:r>
            <a:r>
              <a:rPr lang="en-US" sz="2400" dirty="0"/>
              <a:t>e</a:t>
            </a:r>
            <a:r>
              <a:rPr lang="en-US" sz="2400" baseline="30000" dirty="0"/>
              <a:t>-</a:t>
            </a:r>
            <a:r>
              <a:rPr lang="en-US" sz="2400" dirty="0"/>
              <a:t> go in 2</a:t>
            </a:r>
            <a:r>
              <a:rPr lang="en-US" sz="2400" baseline="30000" dirty="0"/>
              <a:t>nd</a:t>
            </a:r>
            <a:r>
              <a:rPr lang="en-US" sz="2400" dirty="0"/>
              <a:t> orbit</a:t>
            </a:r>
            <a:endParaRPr lang="en-CA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 </a:t>
            </a:r>
            <a:r>
              <a:rPr lang="en-US" sz="2400" dirty="0"/>
              <a:t>e</a:t>
            </a:r>
            <a:r>
              <a:rPr lang="en-US" sz="2400" baseline="30000" dirty="0"/>
              <a:t>-</a:t>
            </a:r>
            <a:r>
              <a:rPr lang="en-US" sz="2400" dirty="0"/>
              <a:t> goes in 3</a:t>
            </a:r>
            <a:r>
              <a:rPr lang="en-US" sz="2400" baseline="30000" dirty="0"/>
              <a:t>rd</a:t>
            </a:r>
            <a:r>
              <a:rPr lang="en-US" sz="2400" dirty="0"/>
              <a:t> orbit</a:t>
            </a:r>
            <a:endParaRPr lang="en-CA" sz="2400" dirty="0"/>
          </a:p>
        </p:txBody>
      </p:sp>
      <p:pic>
        <p:nvPicPr>
          <p:cNvPr id="1030" name="Picture 6" descr="http://t3.gstatic.com/images?q=tbn:ANd9GcT6n63mW3WwNTcD8iwjNNn8KIbVX58fQRPkMVygKLNfd6jlkjrRqHok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13988"/>
            <a:ext cx="2392462" cy="29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876256" y="3601659"/>
            <a:ext cx="288032" cy="2087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7956376" y="3632641"/>
            <a:ext cx="288032" cy="2087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6588224" y="3497276"/>
            <a:ext cx="288032" cy="20876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70C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88224" y="3737024"/>
            <a:ext cx="288032" cy="20876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80763" y="4417471"/>
            <a:ext cx="288032" cy="20876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244408" y="3737024"/>
            <a:ext cx="288032" cy="20876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70C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244408" y="3443206"/>
            <a:ext cx="288032" cy="20876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70C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3837" y="2768545"/>
            <a:ext cx="288032" cy="20876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70C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280763" y="2768545"/>
            <a:ext cx="288032" cy="20876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70C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68431" y="4404001"/>
            <a:ext cx="288032" cy="208766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70C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32440" y="3706731"/>
            <a:ext cx="288032" cy="20876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70C0"/>
              </a:solidFill>
            </a:endParaRPr>
          </a:p>
        </p:txBody>
      </p:sp>
      <p:pic>
        <p:nvPicPr>
          <p:cNvPr id="1032" name="Picture 8" descr="http://t3.gstatic.com/images?q=tbn:ANd9GcTzEuIryAjzWRXkgbAeEsXxHV6xt90hll20Y_M4-aYHDmqi7hYwuniINF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468" y="116632"/>
            <a:ext cx="4813463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686800" cy="305293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Atoms that have gained or lost electrons are called </a:t>
            </a:r>
            <a:r>
              <a:rPr lang="en-US" b="1" dirty="0"/>
              <a:t>ions</a:t>
            </a:r>
            <a:r>
              <a:rPr lang="en-US" dirty="0"/>
              <a:t>.</a:t>
            </a:r>
            <a:endParaRPr lang="en-CA" dirty="0"/>
          </a:p>
          <a:p>
            <a:pPr lvl="0"/>
            <a:r>
              <a:rPr lang="en-US" dirty="0"/>
              <a:t>The goal of every atom is to gain or lose enough electrons to either completely empty or completely fill their outermost orbital.</a:t>
            </a:r>
            <a:endParaRPr lang="en-CA" dirty="0"/>
          </a:p>
          <a:p>
            <a:pPr lvl="1"/>
            <a:r>
              <a:rPr lang="en-US" dirty="0"/>
              <a:t>If an atom loses electrons it becomes </a:t>
            </a:r>
            <a:r>
              <a:rPr lang="en-US" b="1" dirty="0"/>
              <a:t>positively</a:t>
            </a:r>
            <a:r>
              <a:rPr lang="en-US" dirty="0"/>
              <a:t> charged.</a:t>
            </a:r>
            <a:endParaRPr lang="en-CA" dirty="0"/>
          </a:p>
          <a:p>
            <a:pPr lvl="1"/>
            <a:r>
              <a:rPr lang="en-US" dirty="0"/>
              <a:t>If an atom gains electrons it becomes </a:t>
            </a:r>
            <a:r>
              <a:rPr lang="en-US" b="1" dirty="0"/>
              <a:t>negatively</a:t>
            </a:r>
            <a:r>
              <a:rPr lang="en-US" dirty="0"/>
              <a:t> charged.</a:t>
            </a:r>
            <a:endParaRPr lang="en-CA" dirty="0"/>
          </a:p>
          <a:p>
            <a:endParaRPr lang="en-CA" dirty="0"/>
          </a:p>
        </p:txBody>
      </p:sp>
      <p:pic>
        <p:nvPicPr>
          <p:cNvPr id="3074" name="Picture 2" descr="http://www.teacherfurse.com/PhysicsPage/Classes/Science10/Chemistry/BohrMo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148" y="4548011"/>
            <a:ext cx="2232248" cy="230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91482" y="4611231"/>
            <a:ext cx="6336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dirty="0" smtClean="0"/>
              <a:t>SODIUM 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Sodium </a:t>
            </a:r>
            <a:r>
              <a:rPr lang="en-US" sz="2000" dirty="0"/>
              <a:t>has one valence electron.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Is it easier to gain 7 or lose 1</a:t>
            </a:r>
            <a:r>
              <a:rPr lang="en-US" sz="2000" dirty="0" smtClean="0"/>
              <a:t>?</a:t>
            </a: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Therefore, sodium will become positively charged because it still has 11 p</a:t>
            </a:r>
            <a:r>
              <a:rPr lang="en-US" sz="2000" baseline="30000" dirty="0"/>
              <a:t>+</a:t>
            </a:r>
            <a:r>
              <a:rPr lang="en-US" sz="2000" dirty="0"/>
              <a:t> and now only 10 e</a:t>
            </a:r>
            <a:r>
              <a:rPr lang="en-US" sz="2000" baseline="30000" dirty="0"/>
              <a:t>-</a:t>
            </a:r>
            <a:r>
              <a:rPr lang="en-US" sz="2000" dirty="0"/>
              <a:t>.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The resulting Bohr model would have only 10 electrons.</a:t>
            </a:r>
            <a:endParaRPr lang="en-CA" sz="2000" dirty="0"/>
          </a:p>
        </p:txBody>
      </p:sp>
      <p:pic>
        <p:nvPicPr>
          <p:cNvPr id="2051" name="Picture 3" descr="C:\Documents and Settings\gill_narinder.SD36.015\Local Settings\Temporary Internet Files\Content.IE5\0Q2MJZUZ\MC9102176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11300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5976" y="5162976"/>
            <a:ext cx="771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Lose 1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2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Bohr Model Diagrams for </a:t>
            </a:r>
            <a:r>
              <a:rPr lang="en-US" sz="3600" dirty="0" smtClean="0"/>
              <a:t>Potassium ATOM</a:t>
            </a:r>
            <a:endParaRPr lang="en-CA" sz="3600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68" y="3848097"/>
            <a:ext cx="13" cy="5"/>
          </a:xfr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13" y="1628800"/>
            <a:ext cx="9102987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107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7.1 &amp; 7.3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Development of a Modern Atomic Theory &amp; The Modern Periodic Table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995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Bohr Models for the first 18 </a:t>
            </a:r>
            <a:r>
              <a:rPr lang="en-US" sz="3200" dirty="0" smtClean="0"/>
              <a:t>Elements (atoms)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98522"/>
            <a:ext cx="9012585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46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Modern Periodic Table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Elements are classified in many ways:</a:t>
            </a:r>
          </a:p>
          <a:p>
            <a:pPr lvl="1"/>
            <a:r>
              <a:rPr lang="en-CA" dirty="0"/>
              <a:t>Physical properties: metals, non-metals &amp; metalloids</a:t>
            </a:r>
          </a:p>
          <a:p>
            <a:pPr lvl="1"/>
            <a:r>
              <a:rPr lang="en-CA" dirty="0"/>
              <a:t>Families: alkali metals, transition metals, halogens, earth metals, alkaline earth metals, noble gases</a:t>
            </a:r>
          </a:p>
          <a:p>
            <a:pPr lvl="1"/>
            <a:r>
              <a:rPr lang="en-CA" dirty="0"/>
              <a:t>Ion charges</a:t>
            </a:r>
            <a:r>
              <a:rPr lang="en-CA" dirty="0" smtClean="0"/>
              <a:t>: # of electrons</a:t>
            </a:r>
            <a:endParaRPr lang="en-CA" dirty="0"/>
          </a:p>
          <a:p>
            <a:pPr lvl="1"/>
            <a:r>
              <a:rPr lang="en-CA" dirty="0"/>
              <a:t>Atomic number</a:t>
            </a:r>
            <a:r>
              <a:rPr lang="en-CA" dirty="0" smtClean="0"/>
              <a:t>: # of protons in the nucleus</a:t>
            </a:r>
            <a:endParaRPr lang="en-CA" dirty="0"/>
          </a:p>
          <a:p>
            <a:pPr lvl="1"/>
            <a:r>
              <a:rPr lang="en-CA" dirty="0"/>
              <a:t>Electron </a:t>
            </a:r>
            <a:r>
              <a:rPr lang="en-CA" dirty="0" smtClean="0"/>
              <a:t>arrangement</a:t>
            </a:r>
            <a:endParaRPr lang="en-CA" dirty="0"/>
          </a:p>
          <a:p>
            <a:pPr lvl="1"/>
            <a:endParaRPr lang="en-CA" dirty="0" smtClean="0"/>
          </a:p>
          <a:p>
            <a:r>
              <a:rPr lang="en-CA" b="1" dirty="0" smtClean="0"/>
              <a:t>Mendeleev’s</a:t>
            </a:r>
            <a:r>
              <a:rPr lang="en-CA" dirty="0" smtClean="0"/>
              <a:t> Design allows us to include all these classifications</a:t>
            </a:r>
          </a:p>
          <a:p>
            <a:pPr lvl="1"/>
            <a:endParaRPr lang="en-CA" dirty="0" smtClean="0"/>
          </a:p>
          <a:p>
            <a:pPr marL="457200" lvl="1" indent="0">
              <a:buNone/>
            </a:pPr>
            <a:endParaRPr lang="en-CA" dirty="0" smtClean="0"/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68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Structure of the </a:t>
            </a:r>
            <a:r>
              <a:rPr lang="en-US" dirty="0" smtClean="0"/>
              <a:t>Atom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179512" y="1556792"/>
            <a:ext cx="8424936" cy="1687612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Atoms </a:t>
            </a:r>
            <a:r>
              <a:rPr lang="en-US" dirty="0"/>
              <a:t>can be split into smaller, simpler particles called </a:t>
            </a:r>
            <a:r>
              <a:rPr lang="en-US" b="1" dirty="0"/>
              <a:t>subatomic particles</a:t>
            </a:r>
            <a:r>
              <a:rPr lang="en-US" dirty="0"/>
              <a:t>. </a:t>
            </a:r>
            <a:endParaRPr lang="en-US" dirty="0" smtClean="0"/>
          </a:p>
          <a:p>
            <a:pPr lvl="0"/>
            <a:r>
              <a:rPr lang="en-US" dirty="0" smtClean="0"/>
              <a:t>There </a:t>
            </a:r>
            <a:r>
              <a:rPr lang="en-US" dirty="0"/>
              <a:t>are 3 subatomic particles:</a:t>
            </a:r>
            <a:endParaRPr lang="en-CA" dirty="0"/>
          </a:p>
          <a:p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3916" y="3068960"/>
            <a:ext cx="5172180" cy="360040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b="1" dirty="0"/>
              <a:t>Protons</a:t>
            </a:r>
            <a:r>
              <a:rPr lang="en-US" dirty="0"/>
              <a:t> (</a:t>
            </a:r>
            <a:r>
              <a:rPr lang="en-US" b="1" dirty="0"/>
              <a:t>p</a:t>
            </a:r>
            <a:r>
              <a:rPr lang="en-US" b="1" baseline="30000" dirty="0"/>
              <a:t>+</a:t>
            </a:r>
            <a:r>
              <a:rPr lang="en-US" dirty="0"/>
              <a:t>) have a </a:t>
            </a:r>
            <a:r>
              <a:rPr lang="en-US" b="1" dirty="0"/>
              <a:t>positive charge </a:t>
            </a:r>
            <a:r>
              <a:rPr lang="en-US" dirty="0"/>
              <a:t>and a</a:t>
            </a:r>
            <a:r>
              <a:rPr lang="en-US" b="1" dirty="0"/>
              <a:t> </a:t>
            </a:r>
            <a:r>
              <a:rPr lang="en-US" dirty="0"/>
              <a:t>mass of 1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Neutrons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/>
              <a:t>n</a:t>
            </a:r>
            <a:r>
              <a:rPr lang="en-US" b="1" baseline="30000" dirty="0"/>
              <a:t>0</a:t>
            </a:r>
            <a:r>
              <a:rPr lang="en-US" dirty="0"/>
              <a:t>) have </a:t>
            </a:r>
            <a:r>
              <a:rPr lang="en-US" b="1" dirty="0"/>
              <a:t>no charge </a:t>
            </a:r>
            <a:r>
              <a:rPr lang="en-US" dirty="0"/>
              <a:t>and a mass slightly more than 1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Protons </a:t>
            </a:r>
            <a:r>
              <a:rPr lang="en-US" dirty="0"/>
              <a:t>and neutrons are located in the center of the atom in an area called the </a:t>
            </a:r>
            <a:r>
              <a:rPr lang="en-US" b="1" dirty="0"/>
              <a:t>nucleus</a:t>
            </a:r>
            <a:r>
              <a:rPr lang="en-US" dirty="0"/>
              <a:t>.</a:t>
            </a:r>
            <a:endParaRPr lang="en-CA" dirty="0"/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Electrons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b="1" dirty="0"/>
              <a:t>e</a:t>
            </a:r>
            <a:r>
              <a:rPr lang="en-US" b="1" baseline="30000" dirty="0"/>
              <a:t>-</a:t>
            </a:r>
            <a:r>
              <a:rPr lang="en-US" dirty="0"/>
              <a:t>) have a </a:t>
            </a:r>
            <a:r>
              <a:rPr lang="en-US" b="1" dirty="0"/>
              <a:t>negative charge </a:t>
            </a:r>
            <a:r>
              <a:rPr lang="en-US" dirty="0"/>
              <a:t>and almost no mass.</a:t>
            </a:r>
            <a:endParaRPr lang="en-CA" dirty="0"/>
          </a:p>
          <a:p>
            <a:endParaRPr lang="en-CA" dirty="0"/>
          </a:p>
        </p:txBody>
      </p:sp>
      <p:pic>
        <p:nvPicPr>
          <p:cNvPr id="1026" name="Picture 2" descr="http://sciencecabin.com/wp-content/uploads/2011/10/at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86867"/>
            <a:ext cx="328356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93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Atomic </a:t>
            </a:r>
            <a:r>
              <a:rPr lang="en-US" dirty="0" smtClean="0"/>
              <a:t>Number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</a:t>
            </a:r>
            <a:r>
              <a:rPr lang="en-US" b="1" dirty="0"/>
              <a:t>number of p</a:t>
            </a:r>
            <a:r>
              <a:rPr lang="en-US" b="1" baseline="30000" dirty="0"/>
              <a:t>+</a:t>
            </a:r>
            <a:r>
              <a:rPr lang="en-US" dirty="0"/>
              <a:t> in the nucleus of an atom of an element is its </a:t>
            </a:r>
            <a:r>
              <a:rPr lang="en-US" b="1" dirty="0"/>
              <a:t>atomic number</a:t>
            </a:r>
            <a:r>
              <a:rPr lang="en-US" dirty="0"/>
              <a:t>. </a:t>
            </a:r>
            <a:endParaRPr lang="en-CA" dirty="0"/>
          </a:p>
          <a:p>
            <a:pPr lvl="1"/>
            <a:r>
              <a:rPr lang="en-US" dirty="0"/>
              <a:t>In a neutral atom, the atomic number is also equal to the number of e</a:t>
            </a:r>
            <a:r>
              <a:rPr lang="en-US" baseline="30000" dirty="0"/>
              <a:t>-</a:t>
            </a:r>
            <a:r>
              <a:rPr lang="en-US" dirty="0"/>
              <a:t>.</a:t>
            </a:r>
            <a:endParaRPr lang="en-CA" dirty="0"/>
          </a:p>
          <a:p>
            <a:pPr lvl="0"/>
            <a:r>
              <a:rPr lang="en-US" dirty="0"/>
              <a:t>Atomic number for Carbon is 6</a:t>
            </a:r>
            <a:endParaRPr lang="en-CA" dirty="0"/>
          </a:p>
          <a:p>
            <a:pPr lvl="1"/>
            <a:r>
              <a:rPr lang="en-US" dirty="0"/>
              <a:t>How many protons does it have? Electrons? 6 of each</a:t>
            </a:r>
            <a:endParaRPr lang="en-CA" dirty="0"/>
          </a:p>
          <a:p>
            <a:pPr lvl="0"/>
            <a:r>
              <a:rPr lang="en-US" dirty="0"/>
              <a:t>What are the atomic numbers for:</a:t>
            </a:r>
            <a:endParaRPr lang="en-CA" dirty="0"/>
          </a:p>
          <a:p>
            <a:pPr lvl="1"/>
            <a:r>
              <a:rPr lang="en-US" dirty="0"/>
              <a:t>Oxygen? 	</a:t>
            </a:r>
            <a:r>
              <a:rPr lang="en-US" dirty="0" smtClean="0"/>
              <a:t>8</a:t>
            </a:r>
            <a:endParaRPr lang="en-CA" dirty="0"/>
          </a:p>
          <a:p>
            <a:pPr lvl="1"/>
            <a:r>
              <a:rPr lang="en-US" dirty="0"/>
              <a:t>Sodium? 		11	</a:t>
            </a:r>
            <a:r>
              <a:rPr lang="en-US" b="1" dirty="0">
                <a:solidFill>
                  <a:srgbClr val="FF0000"/>
                </a:solidFill>
              </a:rPr>
              <a:t>also number of p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 and e</a:t>
            </a:r>
            <a:r>
              <a:rPr lang="en-US" b="1" baseline="30000" dirty="0">
                <a:solidFill>
                  <a:srgbClr val="FF0000"/>
                </a:solidFill>
              </a:rPr>
              <a:t>-</a:t>
            </a:r>
            <a:endParaRPr lang="en-CA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Nickel? 		28</a:t>
            </a:r>
            <a:endParaRPr lang="en-CA" dirty="0"/>
          </a:p>
          <a:p>
            <a:endParaRPr lang="en-CA" dirty="0"/>
          </a:p>
        </p:txBody>
      </p:sp>
      <p:pic>
        <p:nvPicPr>
          <p:cNvPr id="3074" name="Picture 2" descr="http://www.cstephenmurray.com/onlinequizes/chemistry/readingperiodictable/carbont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187" y="4365104"/>
            <a:ext cx="1451223" cy="184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Calculating # 0f Electrons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507288" cy="1900808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The number of protons in the  nucleus  of an atom does not change when the atom forms an ion (atom with a charge)</a:t>
            </a:r>
          </a:p>
          <a:p>
            <a:r>
              <a:rPr lang="en-CA" dirty="0" smtClean="0"/>
              <a:t>Only the # of electrons orbiting the nucleus can change.</a:t>
            </a:r>
          </a:p>
          <a:p>
            <a:pPr lvl="1"/>
            <a:r>
              <a:rPr lang="en-CA" dirty="0" smtClean="0"/>
              <a:t>Ex. Aluminum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987824" y="3104964"/>
            <a:ext cx="5760640" cy="3240360"/>
          </a:xfrm>
        </p:spPr>
        <p:txBody>
          <a:bodyPr>
            <a:noAutofit/>
          </a:bodyPr>
          <a:lstStyle/>
          <a:p>
            <a:r>
              <a:rPr lang="en-CA" sz="2400" dirty="0" smtClean="0"/>
              <a:t>Atomic # = 13</a:t>
            </a:r>
          </a:p>
          <a:p>
            <a:pPr marL="742950" lvl="2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CA" sz="1600" dirty="0"/>
              <a:t>13 p+ and 13 </a:t>
            </a:r>
            <a:r>
              <a:rPr lang="en-CA" sz="1600" dirty="0" smtClean="0"/>
              <a:t>e-</a:t>
            </a:r>
          </a:p>
          <a:p>
            <a:pPr marL="742950" lvl="2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CA" sz="1600" dirty="0" smtClean="0"/>
              <a:t>If it was a neutral </a:t>
            </a:r>
            <a:r>
              <a:rPr lang="en-CA" sz="1600" b="1" dirty="0" smtClean="0"/>
              <a:t>atom</a:t>
            </a:r>
            <a:r>
              <a:rPr lang="en-CA" sz="1600" dirty="0"/>
              <a:t> </a:t>
            </a:r>
            <a:r>
              <a:rPr lang="en-CA" sz="1600" dirty="0" smtClean="0"/>
              <a:t>(no charge),  it would have 13 e-</a:t>
            </a:r>
          </a:p>
          <a:p>
            <a:pPr marL="742950" lvl="2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CA" sz="1600" dirty="0" smtClean="0"/>
              <a:t>Aluminum </a:t>
            </a:r>
            <a:r>
              <a:rPr lang="en-CA" sz="1600" b="1" dirty="0" smtClean="0"/>
              <a:t>ATOM</a:t>
            </a:r>
            <a:r>
              <a:rPr lang="en-CA" sz="1600" dirty="0" smtClean="0"/>
              <a:t> would have 13 e-</a:t>
            </a:r>
            <a:endParaRPr lang="en-CA" sz="1600" dirty="0"/>
          </a:p>
          <a:p>
            <a:r>
              <a:rPr lang="en-CA" sz="2400" dirty="0" smtClean="0"/>
              <a:t>Ion charge = 3+</a:t>
            </a:r>
          </a:p>
          <a:p>
            <a:pPr lvl="1"/>
            <a:r>
              <a:rPr lang="en-CA" sz="1800" dirty="0" smtClean="0"/>
              <a:t>Atomic # -  charge</a:t>
            </a:r>
          </a:p>
          <a:p>
            <a:pPr lvl="1"/>
            <a:r>
              <a:rPr lang="en-CA" sz="1800" dirty="0" smtClean="0"/>
              <a:t>13 – (+3)</a:t>
            </a:r>
          </a:p>
          <a:p>
            <a:pPr lvl="1"/>
            <a:r>
              <a:rPr lang="en-CA" sz="1800" dirty="0" smtClean="0"/>
              <a:t>10 electrons</a:t>
            </a:r>
          </a:p>
          <a:p>
            <a:pPr lvl="1"/>
            <a:r>
              <a:rPr lang="en-CA" sz="1800" dirty="0" smtClean="0"/>
              <a:t>Aluminum </a:t>
            </a:r>
            <a:r>
              <a:rPr lang="en-CA" sz="1800" b="1" dirty="0" smtClean="0"/>
              <a:t>ION</a:t>
            </a:r>
            <a:r>
              <a:rPr lang="en-CA" sz="1800" dirty="0" smtClean="0"/>
              <a:t> would have 10 e-</a:t>
            </a:r>
          </a:p>
          <a:p>
            <a:pPr marL="457200" lvl="1" indent="0">
              <a:buNone/>
            </a:pPr>
            <a:endParaRPr lang="en-CA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046" y="3815529"/>
            <a:ext cx="2592287" cy="181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755574" y="3429000"/>
            <a:ext cx="576066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733427" y="3861048"/>
            <a:ext cx="576066" cy="36004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4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Mass Number and Atomic </a:t>
            </a:r>
            <a:r>
              <a:rPr lang="en-US" dirty="0" smtClean="0"/>
              <a:t>Mass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The </a:t>
            </a:r>
            <a:r>
              <a:rPr lang="en-US" b="1" dirty="0" smtClean="0"/>
              <a:t>mass number</a:t>
            </a:r>
            <a:r>
              <a:rPr lang="en-US" dirty="0" smtClean="0"/>
              <a:t> of an element is an integer and represents the </a:t>
            </a:r>
            <a:r>
              <a:rPr lang="en-US" b="1" dirty="0" smtClean="0"/>
              <a:t>total number of p</a:t>
            </a:r>
            <a:r>
              <a:rPr lang="en-US" b="1" baseline="30000" dirty="0" smtClean="0"/>
              <a:t>+</a:t>
            </a:r>
            <a:r>
              <a:rPr lang="en-US" b="1" dirty="0" smtClean="0"/>
              <a:t> and n</a:t>
            </a:r>
            <a:r>
              <a:rPr lang="en-US" b="1" baseline="30000" dirty="0" smtClean="0"/>
              <a:t>0</a:t>
            </a:r>
            <a:r>
              <a:rPr lang="en-US" dirty="0" smtClean="0"/>
              <a:t> in the nucleus of the atom. </a:t>
            </a:r>
          </a:p>
          <a:p>
            <a:pPr lvl="1"/>
            <a:r>
              <a:rPr lang="en-US" dirty="0" smtClean="0"/>
              <a:t>This is </a:t>
            </a:r>
            <a:r>
              <a:rPr lang="en-US" b="1" dirty="0" smtClean="0"/>
              <a:t>NOT</a:t>
            </a:r>
            <a:r>
              <a:rPr lang="en-US" dirty="0" smtClean="0"/>
              <a:t> found on the periodic table. </a:t>
            </a:r>
          </a:p>
          <a:p>
            <a:pPr lvl="1"/>
            <a:endParaRPr lang="en-CA" dirty="0" smtClean="0"/>
          </a:p>
          <a:p>
            <a:pPr lvl="0"/>
            <a:r>
              <a:rPr lang="en-US" dirty="0" smtClean="0"/>
              <a:t>It </a:t>
            </a:r>
            <a:r>
              <a:rPr lang="en-US" dirty="0"/>
              <a:t>is often confused with the </a:t>
            </a:r>
            <a:r>
              <a:rPr lang="en-US" b="1" u="sng" dirty="0"/>
              <a:t>atomic mass</a:t>
            </a:r>
            <a:r>
              <a:rPr lang="en-US" dirty="0"/>
              <a:t> which is found on the periodic table.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atomic mass represents the average of all the different forms of an element and is often a decimal. </a:t>
            </a:r>
            <a:endParaRPr lang="en-US" dirty="0" smtClean="0"/>
          </a:p>
          <a:p>
            <a:pPr lvl="1"/>
            <a:endParaRPr lang="en-CA" dirty="0"/>
          </a:p>
          <a:p>
            <a:pPr lvl="0"/>
            <a:r>
              <a:rPr lang="en-US" dirty="0"/>
              <a:t>To convert from </a:t>
            </a:r>
            <a:r>
              <a:rPr lang="en-US" u="sng" dirty="0"/>
              <a:t>atomic mass </a:t>
            </a:r>
            <a:r>
              <a:rPr lang="en-US" dirty="0"/>
              <a:t>to </a:t>
            </a:r>
            <a:r>
              <a:rPr lang="en-US" b="1" dirty="0"/>
              <a:t>mass number</a:t>
            </a:r>
            <a:r>
              <a:rPr lang="en-US" dirty="0"/>
              <a:t>, round the value on the periodic table to the nearest whole number.</a:t>
            </a:r>
            <a:endParaRPr lang="en-CA" dirty="0"/>
          </a:p>
          <a:p>
            <a:pPr lvl="1"/>
            <a:r>
              <a:rPr lang="en-US" dirty="0" smtClean="0"/>
              <a:t>Ex: </a:t>
            </a:r>
            <a:r>
              <a:rPr lang="en-US" dirty="0"/>
              <a:t>Lithium</a:t>
            </a:r>
            <a:endParaRPr lang="en-CA" dirty="0"/>
          </a:p>
          <a:p>
            <a:pPr lvl="1"/>
            <a:r>
              <a:rPr lang="en-US" dirty="0"/>
              <a:t>Atomic mass = </a:t>
            </a:r>
            <a:r>
              <a:rPr lang="en-US" dirty="0" smtClean="0"/>
              <a:t>6.94</a:t>
            </a:r>
          </a:p>
          <a:p>
            <a:pPr lvl="1"/>
            <a:r>
              <a:rPr lang="en-US" dirty="0" smtClean="0"/>
              <a:t>Mass number = 7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20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Element Iron</a:t>
            </a:r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1187"/>
            <a:ext cx="22860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82" y="5170728"/>
            <a:ext cx="15906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05" y="3960642"/>
            <a:ext cx="25527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05" y="2003697"/>
            <a:ext cx="14287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97" y="3586161"/>
            <a:ext cx="24669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45" y="2060846"/>
            <a:ext cx="22383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68" y="2413272"/>
            <a:ext cx="34099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245" y="2689497"/>
            <a:ext cx="23526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250" y="1537976"/>
            <a:ext cx="2568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dirty="0">
                <a:solidFill>
                  <a:srgbClr val="FF0000"/>
                </a:solidFill>
              </a:rPr>
              <a:t>number of p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 and e</a:t>
            </a:r>
            <a:r>
              <a:rPr lang="en-US" b="1" baseline="30000" dirty="0">
                <a:solidFill>
                  <a:srgbClr val="FF0000"/>
                </a:solidFill>
              </a:rPr>
              <a:t>-</a:t>
            </a:r>
            <a:endParaRPr lang="en-CA" b="1" dirty="0">
              <a:solidFill>
                <a:srgbClr val="FF0000"/>
              </a:solidFill>
            </a:endParaRPr>
          </a:p>
        </p:txBody>
      </p:sp>
      <p:cxnSp>
        <p:nvCxnSpPr>
          <p:cNvPr id="7" name="Elbow Connector 6"/>
          <p:cNvCxnSpPr>
            <a:endCxn id="4104" idx="1"/>
          </p:cNvCxnSpPr>
          <p:nvPr/>
        </p:nvCxnSpPr>
        <p:spPr>
          <a:xfrm>
            <a:off x="1259632" y="1881187"/>
            <a:ext cx="353913" cy="32729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33769" y="5661248"/>
            <a:ext cx="2708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 number of p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 and n</a:t>
            </a:r>
            <a:r>
              <a:rPr lang="en-US" b="1" baseline="30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102" y="603058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round this # to </a:t>
            </a:r>
            <a:r>
              <a:rPr lang="en-US" b="1" dirty="0">
                <a:solidFill>
                  <a:srgbClr val="FF0000"/>
                </a:solidFill>
              </a:rPr>
              <a:t>the nearest whole </a:t>
            </a:r>
            <a:r>
              <a:rPr lang="en-US" b="1" dirty="0" smtClean="0">
                <a:solidFill>
                  <a:srgbClr val="FF0000"/>
                </a:solidFill>
              </a:rPr>
              <a:t>number to get </a:t>
            </a:r>
            <a:r>
              <a:rPr lang="en-US" b="1" dirty="0" smtClean="0"/>
              <a:t>MASS NUMBER</a:t>
            </a:r>
            <a:endParaRPr lang="en-CA" b="1" dirty="0"/>
          </a:p>
        </p:txBody>
      </p:sp>
      <p:cxnSp>
        <p:nvCxnSpPr>
          <p:cNvPr id="13" name="Elbow Connector 12"/>
          <p:cNvCxnSpPr/>
          <p:nvPr/>
        </p:nvCxnSpPr>
        <p:spPr>
          <a:xfrm flipV="1">
            <a:off x="3563888" y="5342178"/>
            <a:ext cx="576064" cy="503736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14800" cy="499715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Ex #1: </a:t>
            </a:r>
            <a:r>
              <a:rPr lang="en-US" b="1" dirty="0"/>
              <a:t>Lithium</a:t>
            </a:r>
            <a:endParaRPr lang="en-CA" b="1" dirty="0"/>
          </a:p>
          <a:p>
            <a:pPr lvl="1"/>
            <a:r>
              <a:rPr lang="en-US" dirty="0"/>
              <a:t>Atomic mass = </a:t>
            </a:r>
            <a:r>
              <a:rPr lang="en-US" dirty="0" smtClean="0"/>
              <a:t>6.94</a:t>
            </a:r>
            <a:endParaRPr lang="en-CA" dirty="0"/>
          </a:p>
          <a:p>
            <a:pPr lvl="1"/>
            <a:r>
              <a:rPr lang="en-US" dirty="0"/>
              <a:t>Mass number = 7</a:t>
            </a:r>
            <a:endParaRPr lang="en-CA" dirty="0"/>
          </a:p>
          <a:p>
            <a:pPr lvl="1"/>
            <a:r>
              <a:rPr lang="en-US" dirty="0"/>
              <a:t>Atomic number = 3	</a:t>
            </a:r>
            <a:r>
              <a:rPr lang="en-US" dirty="0">
                <a:sym typeface="Symbol"/>
              </a:rPr>
              <a:t></a:t>
            </a:r>
            <a:r>
              <a:rPr lang="en-US" dirty="0"/>
              <a:t>3 protons, 3 electrons</a:t>
            </a:r>
            <a:endParaRPr lang="en-CA" dirty="0"/>
          </a:p>
          <a:p>
            <a:pPr lvl="1"/>
            <a:r>
              <a:rPr lang="en-US" dirty="0"/>
              <a:t>Mass number = p</a:t>
            </a:r>
            <a:r>
              <a:rPr lang="en-US" baseline="30000" dirty="0"/>
              <a:t>+</a:t>
            </a:r>
            <a:r>
              <a:rPr lang="en-US" dirty="0"/>
              <a:t> + n</a:t>
            </a:r>
            <a:r>
              <a:rPr lang="en-US" baseline="30000" dirty="0"/>
              <a:t>0</a:t>
            </a:r>
            <a:endParaRPr lang="en-CA" dirty="0"/>
          </a:p>
          <a:p>
            <a:pPr lvl="1"/>
            <a:r>
              <a:rPr lang="en-US" dirty="0"/>
              <a:t>7 = 3 + n</a:t>
            </a:r>
            <a:r>
              <a:rPr lang="en-US" baseline="30000" dirty="0"/>
              <a:t>0</a:t>
            </a:r>
            <a:endParaRPr lang="en-CA" dirty="0"/>
          </a:p>
          <a:p>
            <a:pPr lvl="2"/>
            <a:r>
              <a:rPr lang="en-US" dirty="0"/>
              <a:t>n</a:t>
            </a:r>
            <a:r>
              <a:rPr lang="en-US" baseline="30000" dirty="0"/>
              <a:t>0</a:t>
            </a:r>
            <a:r>
              <a:rPr lang="en-US" dirty="0"/>
              <a:t> = </a:t>
            </a:r>
            <a:r>
              <a:rPr lang="en-US" dirty="0" smtClean="0"/>
              <a:t>4</a:t>
            </a:r>
          </a:p>
          <a:p>
            <a:pPr lvl="1"/>
            <a:r>
              <a:rPr lang="en-US" dirty="0" smtClean="0"/>
              <a:t># of Electrons </a:t>
            </a:r>
          </a:p>
          <a:p>
            <a:pPr lvl="2"/>
            <a:r>
              <a:rPr lang="en-US" dirty="0" smtClean="0"/>
              <a:t>= atomic # - charge</a:t>
            </a:r>
          </a:p>
          <a:p>
            <a:pPr lvl="2"/>
            <a:r>
              <a:rPr lang="en-US" dirty="0" smtClean="0"/>
              <a:t>= 3 – (+1 )</a:t>
            </a:r>
          </a:p>
          <a:p>
            <a:pPr lvl="2"/>
            <a:r>
              <a:rPr lang="en-US" dirty="0" smtClean="0"/>
              <a:t>= 2 electrons</a:t>
            </a:r>
            <a:endParaRPr lang="en-CA" dirty="0"/>
          </a:p>
          <a:p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Ex #2: </a:t>
            </a:r>
            <a:r>
              <a:rPr lang="en-US" b="1" dirty="0"/>
              <a:t>Nickel</a:t>
            </a:r>
            <a:endParaRPr lang="en-CA" b="1" dirty="0"/>
          </a:p>
          <a:p>
            <a:pPr lvl="1"/>
            <a:r>
              <a:rPr lang="en-US" dirty="0"/>
              <a:t>Atomic mass = 58.7</a:t>
            </a:r>
            <a:endParaRPr lang="en-CA" dirty="0"/>
          </a:p>
          <a:p>
            <a:pPr lvl="1"/>
            <a:r>
              <a:rPr lang="en-US" dirty="0"/>
              <a:t>Mass number = 59</a:t>
            </a:r>
            <a:endParaRPr lang="en-CA" dirty="0"/>
          </a:p>
          <a:p>
            <a:pPr lvl="1"/>
            <a:r>
              <a:rPr lang="en-US" dirty="0"/>
              <a:t>Atomic number = 28	</a:t>
            </a:r>
            <a:r>
              <a:rPr lang="en-US" dirty="0">
                <a:sym typeface="Symbol"/>
              </a:rPr>
              <a:t></a:t>
            </a:r>
            <a:r>
              <a:rPr lang="en-US" dirty="0"/>
              <a:t>28 protons, 28 electrons</a:t>
            </a:r>
            <a:endParaRPr lang="en-CA" dirty="0"/>
          </a:p>
          <a:p>
            <a:pPr lvl="1"/>
            <a:r>
              <a:rPr lang="en-US" dirty="0"/>
              <a:t>Mass number = p</a:t>
            </a:r>
            <a:r>
              <a:rPr lang="en-US" baseline="30000" dirty="0"/>
              <a:t>+</a:t>
            </a:r>
            <a:r>
              <a:rPr lang="en-US" dirty="0"/>
              <a:t> + n</a:t>
            </a:r>
            <a:r>
              <a:rPr lang="en-US" baseline="30000" dirty="0"/>
              <a:t>0</a:t>
            </a:r>
            <a:endParaRPr lang="en-CA" dirty="0"/>
          </a:p>
          <a:p>
            <a:pPr lvl="1"/>
            <a:r>
              <a:rPr lang="en-US" dirty="0"/>
              <a:t>59 = 28 + n</a:t>
            </a:r>
            <a:r>
              <a:rPr lang="en-US" baseline="30000" dirty="0"/>
              <a:t>0</a:t>
            </a:r>
            <a:endParaRPr lang="en-CA" dirty="0"/>
          </a:p>
          <a:p>
            <a:pPr lvl="2"/>
            <a:r>
              <a:rPr lang="en-US" dirty="0"/>
              <a:t>n</a:t>
            </a:r>
            <a:r>
              <a:rPr lang="en-US" baseline="30000" dirty="0"/>
              <a:t>0</a:t>
            </a:r>
            <a:r>
              <a:rPr lang="en-US" dirty="0"/>
              <a:t> = </a:t>
            </a:r>
            <a:r>
              <a:rPr lang="en-US" dirty="0" smtClean="0"/>
              <a:t>31</a:t>
            </a:r>
          </a:p>
          <a:p>
            <a:pPr lvl="1"/>
            <a:r>
              <a:rPr lang="en-US" dirty="0"/>
              <a:t># of Electrons </a:t>
            </a:r>
          </a:p>
          <a:p>
            <a:pPr lvl="2"/>
            <a:r>
              <a:rPr lang="en-US" dirty="0"/>
              <a:t>= atomic # - charge</a:t>
            </a:r>
          </a:p>
          <a:p>
            <a:pPr lvl="2"/>
            <a:r>
              <a:rPr lang="en-US" dirty="0"/>
              <a:t>= </a:t>
            </a:r>
            <a:r>
              <a:rPr lang="en-US" dirty="0" smtClean="0"/>
              <a:t>28 </a:t>
            </a:r>
            <a:r>
              <a:rPr lang="en-US" dirty="0"/>
              <a:t>– </a:t>
            </a:r>
            <a:r>
              <a:rPr lang="en-US" dirty="0" smtClean="0"/>
              <a:t>(+2 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= </a:t>
            </a:r>
            <a:r>
              <a:rPr lang="en-US" dirty="0" smtClean="0"/>
              <a:t>26 </a:t>
            </a:r>
            <a:r>
              <a:rPr lang="en-US" dirty="0"/>
              <a:t>electrons</a:t>
            </a:r>
            <a:endParaRPr lang="en-CA" dirty="0"/>
          </a:p>
          <a:p>
            <a:pPr lvl="1"/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14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428</TotalTime>
  <Words>944</Words>
  <Application>Microsoft Office PowerPoint</Application>
  <PresentationFormat>On-screen Show (4:3)</PresentationFormat>
  <Paragraphs>144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Chapter #7 </vt:lpstr>
      <vt:lpstr>7.1 &amp; 7.3</vt:lpstr>
      <vt:lpstr>The Modern Periodic Table</vt:lpstr>
      <vt:lpstr>The Structure of the Atom</vt:lpstr>
      <vt:lpstr>Atomic Number</vt:lpstr>
      <vt:lpstr>Calculating # 0f Electrons</vt:lpstr>
      <vt:lpstr>Mass Number and Atomic Mass</vt:lpstr>
      <vt:lpstr>Example: Element Iron</vt:lpstr>
      <vt:lpstr>Examples </vt:lpstr>
      <vt:lpstr>Try This: Atoms and Ions (pg. 216)</vt:lpstr>
      <vt:lpstr>PowerPoint Presentation</vt:lpstr>
      <vt:lpstr>Isotopes</vt:lpstr>
      <vt:lpstr>Standard Atomic Notation (S.A.N)</vt:lpstr>
      <vt:lpstr>7.2 &amp; 7.4 </vt:lpstr>
      <vt:lpstr>Atoms, Ions and the Bohr Model</vt:lpstr>
      <vt:lpstr>Valence Electrons</vt:lpstr>
      <vt:lpstr>Bohr Diagram</vt:lpstr>
      <vt:lpstr>Ions</vt:lpstr>
      <vt:lpstr>Bohr Model Diagrams for Potassium ATOM</vt:lpstr>
      <vt:lpstr>Bohr Models for the first 18 Elements (atoms)</vt:lpstr>
    </vt:vector>
  </TitlesOfParts>
  <Company>School District #36 (Surrey)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#7 </dc:title>
  <dc:creator>Narinder K Gill 01</dc:creator>
  <cp:lastModifiedBy>Narinder K Gill 01</cp:lastModifiedBy>
  <cp:revision>44</cp:revision>
  <dcterms:created xsi:type="dcterms:W3CDTF">2011-10-27T19:40:55Z</dcterms:created>
  <dcterms:modified xsi:type="dcterms:W3CDTF">2012-04-17T19:57:09Z</dcterms:modified>
</cp:coreProperties>
</file>