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0" r:id="rId4"/>
    <p:sldId id="261" r:id="rId5"/>
    <p:sldId id="258" r:id="rId6"/>
    <p:sldId id="271" r:id="rId7"/>
    <p:sldId id="259" r:id="rId8"/>
    <p:sldId id="269" r:id="rId9"/>
    <p:sldId id="264" r:id="rId10"/>
    <p:sldId id="270" r:id="rId11"/>
    <p:sldId id="265" r:id="rId12"/>
    <p:sldId id="266" r:id="rId13"/>
    <p:sldId id="272" r:id="rId14"/>
    <p:sldId id="267" r:id="rId15"/>
    <p:sldId id="268" r:id="rId16"/>
    <p:sldId id="273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5" autoAdjust="0"/>
    <p:restoredTop sz="95958" autoAdjust="0"/>
  </p:normalViewPr>
  <p:slideViewPr>
    <p:cSldViewPr>
      <p:cViewPr>
        <p:scale>
          <a:sx n="80" d="100"/>
          <a:sy n="80" d="100"/>
        </p:scale>
        <p:origin x="-960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D4A42-B85D-4A28-B7DE-5348E560077E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406D1-826B-4A9F-A637-76D80CD952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0925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6B086-2889-42FF-8E21-E8E8A3FFA94C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12C59-0C59-4299-A578-646F24FB9AC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423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12C59-0C59-4299-A578-646F24FB9AC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4136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00BE6D1-9305-4A93-9E0E-DE23EAB3CA94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773098-F6E1-412B-BCD2-DBD423AC04B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6D1-9305-4A93-9E0E-DE23EAB3CA94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73098-F6E1-412B-BCD2-DBD423AC04B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00BE6D1-9305-4A93-9E0E-DE23EAB3CA94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A773098-F6E1-412B-BCD2-DBD423AC04B9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6D1-9305-4A93-9E0E-DE23EAB3CA94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773098-F6E1-412B-BCD2-DBD423AC04B9}" type="slidenum">
              <a:rPr lang="en-CA" smtClean="0"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6D1-9305-4A93-9E0E-DE23EAB3CA94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A773098-F6E1-412B-BCD2-DBD423AC04B9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00BE6D1-9305-4A93-9E0E-DE23EAB3CA94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773098-F6E1-412B-BCD2-DBD423AC04B9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00BE6D1-9305-4A93-9E0E-DE23EAB3CA94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773098-F6E1-412B-BCD2-DBD423AC04B9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6D1-9305-4A93-9E0E-DE23EAB3CA94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773098-F6E1-412B-BCD2-DBD423AC04B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6D1-9305-4A93-9E0E-DE23EAB3CA94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773098-F6E1-412B-BCD2-DBD423AC04B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6D1-9305-4A93-9E0E-DE23EAB3CA94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773098-F6E1-412B-BCD2-DBD423AC04B9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00BE6D1-9305-4A93-9E0E-DE23EAB3CA94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A773098-F6E1-412B-BCD2-DBD423AC04B9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0BE6D1-9305-4A93-9E0E-DE23EAB3CA94}" type="datetimeFigureOut">
              <a:rPr lang="en-CA" smtClean="0"/>
              <a:t>01/12/2011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773098-F6E1-412B-BCD2-DBD423AC04B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3.wmf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3" Type="http://schemas.openxmlformats.org/officeDocument/2006/relationships/image" Target="../media/image36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35.wmf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18" Type="http://schemas.openxmlformats.org/officeDocument/2006/relationships/image" Target="../media/image73.png"/><Relationship Id="rId3" Type="http://schemas.openxmlformats.org/officeDocument/2006/relationships/image" Target="../media/image58.png"/><Relationship Id="rId21" Type="http://schemas.openxmlformats.org/officeDocument/2006/relationships/image" Target="../media/image76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17" Type="http://schemas.openxmlformats.org/officeDocument/2006/relationships/image" Target="../media/image72.png"/><Relationship Id="rId2" Type="http://schemas.openxmlformats.org/officeDocument/2006/relationships/image" Target="../media/image57.wmf"/><Relationship Id="rId16" Type="http://schemas.openxmlformats.org/officeDocument/2006/relationships/image" Target="../media/image71.png"/><Relationship Id="rId20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5" Type="http://schemas.openxmlformats.org/officeDocument/2006/relationships/image" Target="../media/image60.png"/><Relationship Id="rId15" Type="http://schemas.openxmlformats.org/officeDocument/2006/relationships/image" Target="../media/image70.png"/><Relationship Id="rId10" Type="http://schemas.openxmlformats.org/officeDocument/2006/relationships/image" Target="../media/image65.png"/><Relationship Id="rId19" Type="http://schemas.openxmlformats.org/officeDocument/2006/relationships/image" Target="../media/image74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Relationship Id="rId22" Type="http://schemas.openxmlformats.org/officeDocument/2006/relationships/image" Target="../media/image7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wmf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Ionic Compounds: Names and Formulas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Chapter #8</a:t>
            </a:r>
            <a:endParaRPr lang="en-CA" dirty="0"/>
          </a:p>
        </p:txBody>
      </p:sp>
      <p:pic>
        <p:nvPicPr>
          <p:cNvPr id="5" name="Picture 2" descr="C:\Documents and Settings\gill_narinder.SD36.014\Local Settings\Temporary Internet Files\Content.IE5\5XA12NRO\MC900233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846" y="836712"/>
            <a:ext cx="2524285" cy="231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03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28600"/>
            <a:ext cx="7002360" cy="990600"/>
          </a:xfrm>
        </p:spPr>
        <p:txBody>
          <a:bodyPr/>
          <a:lstStyle/>
          <a:p>
            <a:r>
              <a:rPr lang="en-US" b="1" u="sng" dirty="0"/>
              <a:t>Examples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06076"/>
            <a:ext cx="8153400" cy="4495800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</p:txBody>
      </p:sp>
      <p:pic>
        <p:nvPicPr>
          <p:cNvPr id="3074" name="Picture 2" descr="C:\Documents and Settings\gill_narinder.SD36.014\Local Settings\Temporary Internet Files\Content.IE5\5XA12NRO\MC9002339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16"/>
            <a:ext cx="1564771" cy="143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28" y="1628800"/>
            <a:ext cx="2943225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28" y="2691926"/>
            <a:ext cx="292417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28" y="3856488"/>
            <a:ext cx="290512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65" y="4656588"/>
            <a:ext cx="291465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03" y="5532888"/>
            <a:ext cx="2914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315" y="2129804"/>
            <a:ext cx="29337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636" y="2814010"/>
            <a:ext cx="29241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588" y="3928435"/>
            <a:ext cx="2905125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546" y="6119185"/>
            <a:ext cx="29146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420" y="1615454"/>
            <a:ext cx="2924175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470" y="2129804"/>
            <a:ext cx="29051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012" y="2838450"/>
            <a:ext cx="29146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3980313"/>
            <a:ext cx="29432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249" y="4681206"/>
            <a:ext cx="29241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248" y="5328906"/>
            <a:ext cx="292417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452" y="6100135"/>
            <a:ext cx="29146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940" y="1598940"/>
            <a:ext cx="2898774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159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Naming Multivalent </a:t>
            </a:r>
            <a:r>
              <a:rPr lang="en-US" b="1" dirty="0" smtClean="0"/>
              <a:t>Compounds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/>
              <a:t>Also </a:t>
            </a:r>
            <a:r>
              <a:rPr lang="en-US" sz="1800" dirty="0"/>
              <a:t>referred to as </a:t>
            </a:r>
            <a:r>
              <a:rPr lang="en-US" sz="1800" b="1" dirty="0"/>
              <a:t>transition metals</a:t>
            </a:r>
            <a:r>
              <a:rPr lang="en-US" sz="1800" dirty="0"/>
              <a:t>,</a:t>
            </a:r>
            <a:r>
              <a:rPr lang="en-US" sz="1800" b="1" dirty="0"/>
              <a:t> </a:t>
            </a:r>
            <a:r>
              <a:rPr lang="en-US" sz="1800" dirty="0"/>
              <a:t>these only occur after atomic number 20 and have more than one ion </a:t>
            </a:r>
            <a:r>
              <a:rPr lang="en-US" sz="1800" dirty="0" smtClean="0"/>
              <a:t>charge</a:t>
            </a:r>
          </a:p>
          <a:p>
            <a:pPr lvl="1"/>
            <a:r>
              <a:rPr lang="en-US" sz="1600" dirty="0" smtClean="0"/>
              <a:t>e.g</a:t>
            </a:r>
            <a:r>
              <a:rPr lang="en-US" sz="1600" dirty="0"/>
              <a:t>. lead (2+, 4+), iron (3+, 2+), gold (3+, 1+)</a:t>
            </a:r>
            <a:endParaRPr lang="en-CA" sz="1600" dirty="0"/>
          </a:p>
          <a:p>
            <a:pPr lvl="0"/>
            <a:r>
              <a:rPr lang="en-US" sz="1800" dirty="0"/>
              <a:t>When naming these compounds, you must use Roman Numerals to indicate which ion charge has been </a:t>
            </a:r>
            <a:r>
              <a:rPr lang="en-US" sz="1800" dirty="0" smtClean="0"/>
              <a:t>used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There are 2 steps to follow:</a:t>
            </a:r>
            <a:endParaRPr lang="en-CA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sz="1800" dirty="0"/>
              <a:t>Write the name of the metallic element first, the non-metallic element second and change its ending to “-ide”</a:t>
            </a:r>
            <a:endParaRPr lang="en-CA" sz="1800" dirty="0"/>
          </a:p>
          <a:p>
            <a:pPr marL="514350" lvl="0" indent="-514350">
              <a:buFont typeface="+mj-lt"/>
              <a:buAutoNum type="arabicPeriod"/>
            </a:pPr>
            <a:r>
              <a:rPr lang="en-US" sz="1800" dirty="0"/>
              <a:t>Work backward from the non-metal ion charge to determine the metal ion charge and write the roman numeral in brackets after the metal </a:t>
            </a:r>
            <a:endParaRPr lang="en-CA" sz="1800" dirty="0"/>
          </a:p>
          <a:p>
            <a:pPr marL="0" indent="0">
              <a:buNone/>
            </a:pPr>
            <a:r>
              <a:rPr lang="en-US" sz="1800" b="1" dirty="0"/>
              <a:t> </a:t>
            </a:r>
            <a:r>
              <a:rPr lang="en-US" sz="1800" b="1" u="sng" dirty="0" smtClean="0"/>
              <a:t>Examples</a:t>
            </a:r>
            <a:endParaRPr lang="en-CA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 err="1" smtClean="0"/>
              <a:t>AuCl</a:t>
            </a:r>
            <a:r>
              <a:rPr lang="en-US" sz="1800" b="1" dirty="0" smtClean="0"/>
              <a:t> </a:t>
            </a:r>
            <a:r>
              <a:rPr lang="en-US" sz="1800" b="1" dirty="0">
                <a:sym typeface="Symbol"/>
              </a:rPr>
              <a:t></a:t>
            </a:r>
            <a:r>
              <a:rPr lang="en-US" sz="1800" b="1" dirty="0"/>
              <a:t> </a:t>
            </a:r>
            <a:r>
              <a:rPr lang="en-US" sz="1800" b="1" dirty="0" smtClean="0"/>
              <a:t>______</a:t>
            </a:r>
            <a:r>
              <a:rPr lang="en-US" sz="1800" b="1" u="sng" dirty="0" smtClean="0">
                <a:solidFill>
                  <a:srgbClr val="FF0000"/>
                </a:solidFill>
              </a:rPr>
              <a:t>Gold (I) Chloride</a:t>
            </a:r>
            <a:r>
              <a:rPr lang="en-US" sz="1800" b="1" dirty="0" smtClean="0"/>
              <a:t>________</a:t>
            </a:r>
            <a:endParaRPr lang="en-CA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/>
              <a:t>Fe</a:t>
            </a:r>
            <a:r>
              <a:rPr lang="en-US" sz="1800" b="1" baseline="-25000" dirty="0"/>
              <a:t>2</a:t>
            </a:r>
            <a:r>
              <a:rPr lang="en-US" sz="1800" b="1" dirty="0"/>
              <a:t>O</a:t>
            </a:r>
            <a:r>
              <a:rPr lang="en-US" sz="1800" b="1" baseline="-25000" dirty="0"/>
              <a:t>3</a:t>
            </a:r>
            <a:r>
              <a:rPr lang="en-US" sz="1800" b="1" dirty="0"/>
              <a:t> </a:t>
            </a:r>
            <a:r>
              <a:rPr lang="en-US" sz="1800" b="1" dirty="0">
                <a:sym typeface="Symbol"/>
              </a:rPr>
              <a:t></a:t>
            </a:r>
            <a:r>
              <a:rPr lang="en-US" sz="1800" b="1" dirty="0"/>
              <a:t> </a:t>
            </a:r>
            <a:r>
              <a:rPr lang="en-US" sz="1800" b="1" dirty="0" smtClean="0"/>
              <a:t>_____</a:t>
            </a:r>
            <a:r>
              <a:rPr lang="en-US" sz="1800" b="1" u="sng" dirty="0" smtClean="0">
                <a:solidFill>
                  <a:srgbClr val="FF0000"/>
                </a:solidFill>
              </a:rPr>
              <a:t>Iron (III) Oxide</a:t>
            </a:r>
            <a:r>
              <a:rPr lang="en-US" sz="1800" b="1" dirty="0" smtClean="0"/>
              <a:t>________</a:t>
            </a:r>
            <a:endParaRPr lang="en-CA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b="1" dirty="0"/>
              <a:t>MnS</a:t>
            </a:r>
            <a:r>
              <a:rPr lang="en-US" sz="1800" b="1" baseline="-25000" dirty="0"/>
              <a:t>2 </a:t>
            </a:r>
            <a:r>
              <a:rPr lang="en-US" sz="1800" b="1" dirty="0">
                <a:sym typeface="Symbol"/>
              </a:rPr>
              <a:t></a:t>
            </a:r>
            <a:r>
              <a:rPr lang="en-US" sz="1800" b="1" dirty="0"/>
              <a:t> </a:t>
            </a:r>
            <a:r>
              <a:rPr lang="en-US" sz="1800" b="1" dirty="0" smtClean="0"/>
              <a:t>______</a:t>
            </a:r>
            <a:r>
              <a:rPr lang="en-US" sz="1800" b="1" u="sng" dirty="0" smtClean="0">
                <a:solidFill>
                  <a:srgbClr val="FF0000"/>
                </a:solidFill>
              </a:rPr>
              <a:t>Manganese (IV) </a:t>
            </a:r>
            <a:r>
              <a:rPr lang="en-US" sz="1800" b="1" u="sng" dirty="0" err="1" smtClean="0">
                <a:solidFill>
                  <a:srgbClr val="FF0000"/>
                </a:solidFill>
              </a:rPr>
              <a:t>Sulphide</a:t>
            </a:r>
            <a:r>
              <a:rPr lang="en-US" sz="1800" b="1" dirty="0" smtClean="0"/>
              <a:t>_</a:t>
            </a:r>
            <a:endParaRPr lang="en-CA" sz="1800" dirty="0"/>
          </a:p>
          <a:p>
            <a:endParaRPr lang="en-CA" sz="1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440917"/>
              </p:ext>
            </p:extLst>
          </p:nvPr>
        </p:nvGraphicFramePr>
        <p:xfrm>
          <a:off x="683568" y="3237819"/>
          <a:ext cx="6984774" cy="2804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1164129"/>
                <a:gridCol w="1164129"/>
                <a:gridCol w="1164129"/>
                <a:gridCol w="1164129"/>
                <a:gridCol w="1164129"/>
                <a:gridCol w="1164129"/>
              </a:tblGrid>
              <a:tr h="47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 = 1</a:t>
                      </a:r>
                      <a:endParaRPr lang="en-CA" sz="16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II = 2</a:t>
                      </a:r>
                      <a:endParaRPr lang="en-CA" sz="16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III = 3</a:t>
                      </a:r>
                      <a:endParaRPr lang="en-CA" sz="16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IV = 4</a:t>
                      </a:r>
                      <a:endParaRPr lang="en-CA" sz="16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 = 5</a:t>
                      </a:r>
                      <a:endParaRPr lang="en-CA" sz="160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 = 6</a:t>
                      </a:r>
                      <a:endParaRPr lang="en-CA" sz="1600" dirty="0">
                        <a:effectLst/>
                        <a:latin typeface="Palatino Linotyp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194" name="Picture 2" descr="C:\Documents and Settings\gill_narinder.SD36.014\Local Settings\Temporary Internet Files\Content.IE5\KNFPE0JU\MC900325270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2918319"/>
            <a:ext cx="881939" cy="902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9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Writing </a:t>
            </a:r>
            <a:r>
              <a:rPr lang="en-US" b="1" dirty="0" smtClean="0"/>
              <a:t>Multivalent Formulas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To </a:t>
            </a:r>
            <a:r>
              <a:rPr lang="en-US" dirty="0"/>
              <a:t>write the chemical formula, do the following:</a:t>
            </a: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Write the metal and non-metal elements in their ion form </a:t>
            </a:r>
          </a:p>
          <a:p>
            <a:pPr marL="834390" lvl="1" indent="-514350">
              <a:buFont typeface="Wingdings" pitchFamily="2" charset="2"/>
              <a:buChar char="q"/>
            </a:pPr>
            <a:r>
              <a:rPr lang="en-US" dirty="0" smtClean="0"/>
              <a:t>the </a:t>
            </a:r>
            <a:r>
              <a:rPr lang="en-US" dirty="0"/>
              <a:t>Roman numeral tells you which ion charge to use for the </a:t>
            </a:r>
            <a:r>
              <a:rPr lang="en-US" dirty="0" smtClean="0"/>
              <a:t>metal</a:t>
            </a: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Rewrite the elements without ion charges, and then </a:t>
            </a:r>
            <a:r>
              <a:rPr lang="en-US" u="sng" dirty="0">
                <a:solidFill>
                  <a:srgbClr val="FF0000"/>
                </a:solidFill>
              </a:rPr>
              <a:t>crisscross</a:t>
            </a:r>
            <a:r>
              <a:rPr lang="en-US" dirty="0"/>
              <a:t> the numbers </a:t>
            </a:r>
            <a:endParaRPr lang="en-CA" dirty="0"/>
          </a:p>
          <a:p>
            <a:pPr lvl="1"/>
            <a:r>
              <a:rPr lang="en-US" dirty="0"/>
              <a:t>If there is a common factor, reduce the subscripts 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6" name="Picture 2" descr="C:\Documents and Settings\gill_narinder.SD36.014\Local Settings\Temporary Internet Files\Content.IE5\5XA12NRO\MC9003916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496" y="21781"/>
            <a:ext cx="1746504" cy="182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98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420" y="188640"/>
            <a:ext cx="5831560" cy="990600"/>
          </a:xfrm>
        </p:spPr>
        <p:txBody>
          <a:bodyPr/>
          <a:lstStyle/>
          <a:p>
            <a:r>
              <a:rPr lang="en-US" b="1" u="sng" dirty="0"/>
              <a:t>Examples</a:t>
            </a:r>
            <a:endParaRPr lang="en-CA" dirty="0"/>
          </a:p>
        </p:txBody>
      </p:sp>
      <p:pic>
        <p:nvPicPr>
          <p:cNvPr id="4098" name="Picture 2" descr="C:\Documents and Settings\gill_narinder.SD36.014\Local Settings\Temporary Internet Files\Content.IE5\7ZX7XS31\MC90035163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238"/>
            <a:ext cx="1089604" cy="141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84" y="1628800"/>
            <a:ext cx="29337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62200"/>
            <a:ext cx="2914650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33700"/>
            <a:ext cx="29146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84" y="3924300"/>
            <a:ext cx="29241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83" y="4724400"/>
            <a:ext cx="29241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09" y="5581650"/>
            <a:ext cx="29146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195537"/>
            <a:ext cx="29146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2886075"/>
            <a:ext cx="29337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487" y="3971925"/>
            <a:ext cx="29241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012" y="4600575"/>
            <a:ext cx="2914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79" y="5181600"/>
            <a:ext cx="291465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693" y="6057900"/>
            <a:ext cx="292417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142" y="1628800"/>
            <a:ext cx="29337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354" y="2162200"/>
            <a:ext cx="29146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354" y="2828950"/>
            <a:ext cx="29146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354" y="3880469"/>
            <a:ext cx="291465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0591" y="4613894"/>
            <a:ext cx="29241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745" y="5350258"/>
            <a:ext cx="29146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593" y="6045583"/>
            <a:ext cx="2924175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12" y="1628800"/>
            <a:ext cx="29908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32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Naming Polyatomic </a:t>
            </a:r>
            <a:r>
              <a:rPr lang="en-US" b="1" dirty="0" smtClean="0"/>
              <a:t>Compounds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712968" cy="4493096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Group </a:t>
            </a:r>
            <a:r>
              <a:rPr lang="en-US" sz="2000" dirty="0"/>
              <a:t>of atoms with a common name and ion </a:t>
            </a:r>
            <a:r>
              <a:rPr lang="en-US" sz="2000" dirty="0" smtClean="0"/>
              <a:t>charge.</a:t>
            </a:r>
          </a:p>
          <a:p>
            <a:pPr lvl="1"/>
            <a:r>
              <a:rPr lang="en-US" sz="1800" dirty="0" smtClean="0"/>
              <a:t>e.g</a:t>
            </a:r>
            <a:r>
              <a:rPr lang="en-US" sz="1800" dirty="0"/>
              <a:t>. hydroxide (OH)</a:t>
            </a:r>
            <a:r>
              <a:rPr lang="en-US" sz="1800" baseline="30000" dirty="0"/>
              <a:t>1-</a:t>
            </a:r>
            <a:r>
              <a:rPr lang="en-US" sz="1800" dirty="0"/>
              <a:t>, </a:t>
            </a:r>
            <a:r>
              <a:rPr lang="en-US" sz="1800" dirty="0" err="1"/>
              <a:t>sulphate</a:t>
            </a:r>
            <a:r>
              <a:rPr lang="en-US" sz="1800" dirty="0"/>
              <a:t> (SO</a:t>
            </a:r>
            <a:r>
              <a:rPr lang="en-US" sz="1800" baseline="-25000" dirty="0"/>
              <a:t>4</a:t>
            </a:r>
            <a:r>
              <a:rPr lang="en-US" sz="1800" dirty="0"/>
              <a:t>)</a:t>
            </a:r>
            <a:r>
              <a:rPr lang="en-US" sz="1800" baseline="30000" dirty="0"/>
              <a:t>2-</a:t>
            </a:r>
            <a:endParaRPr lang="en-CA" sz="1800" dirty="0"/>
          </a:p>
          <a:p>
            <a:pPr lvl="0"/>
            <a:r>
              <a:rPr lang="en-US" sz="2000" dirty="0"/>
              <a:t>It is simple to identify compounds containing polyatomic ions because the formula has 3 or more different elements</a:t>
            </a:r>
            <a:endParaRPr lang="en-CA" sz="2000" dirty="0"/>
          </a:p>
          <a:p>
            <a:pPr marL="0" lvl="0" indent="0">
              <a:buNone/>
            </a:pPr>
            <a:r>
              <a:rPr lang="en-US" sz="2000" dirty="0" smtClean="0"/>
              <a:t>There </a:t>
            </a:r>
            <a:r>
              <a:rPr lang="en-US" sz="2000" dirty="0"/>
              <a:t>are 2 steps to follow:</a:t>
            </a:r>
            <a:endParaRPr lang="en-CA" sz="2000" dirty="0"/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Positive polyatomic ions are written first, like metals</a:t>
            </a:r>
            <a:endParaRPr lang="en-CA" sz="2000" dirty="0"/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Negative polyatomic ions are written second and the name of the ion is </a:t>
            </a:r>
            <a:r>
              <a:rPr lang="en-US" sz="2000" b="1" dirty="0"/>
              <a:t>not</a:t>
            </a:r>
            <a:r>
              <a:rPr lang="en-US" sz="2000" dirty="0"/>
              <a:t> </a:t>
            </a:r>
            <a:r>
              <a:rPr lang="en-US" sz="2000" dirty="0" smtClean="0"/>
              <a:t>changed</a:t>
            </a:r>
          </a:p>
          <a:p>
            <a:pPr marL="0" indent="0">
              <a:buNone/>
            </a:pPr>
            <a:r>
              <a:rPr lang="en-US" sz="2000" b="1" u="sng" dirty="0" smtClean="0"/>
              <a:t>Examples</a:t>
            </a: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Calcium + nitrate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_____</a:t>
            </a:r>
            <a:r>
              <a:rPr lang="en-US" sz="2000" u="sng" dirty="0" smtClean="0">
                <a:solidFill>
                  <a:srgbClr val="FF0000"/>
                </a:solidFill>
              </a:rPr>
              <a:t>Calcium Nitrate</a:t>
            </a:r>
            <a:r>
              <a:rPr lang="en-US" sz="2000" dirty="0" smtClean="0"/>
              <a:t>_________</a:t>
            </a: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Hydrogen + dichromate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____</a:t>
            </a:r>
            <a:r>
              <a:rPr lang="en-US" sz="2000" u="sng" dirty="0" smtClean="0">
                <a:solidFill>
                  <a:srgbClr val="FF0000"/>
                </a:solidFill>
              </a:rPr>
              <a:t>Hydrogen Dichromate</a:t>
            </a:r>
            <a:r>
              <a:rPr lang="en-US" sz="2000" dirty="0" smtClean="0"/>
              <a:t>______</a:t>
            </a: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K</a:t>
            </a:r>
            <a:r>
              <a:rPr lang="en-US" sz="2000" baseline="-25000" dirty="0"/>
              <a:t>2</a:t>
            </a:r>
            <a:r>
              <a:rPr lang="en-US" sz="2000" dirty="0"/>
              <a:t>SO</a:t>
            </a:r>
            <a:r>
              <a:rPr lang="en-US" sz="2000" baseline="-25000" dirty="0"/>
              <a:t>4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_____</a:t>
            </a:r>
            <a:r>
              <a:rPr lang="en-US" sz="2000" u="sng" dirty="0" smtClean="0">
                <a:solidFill>
                  <a:srgbClr val="FF0000"/>
                </a:solidFill>
              </a:rPr>
              <a:t>Potassium </a:t>
            </a:r>
            <a:r>
              <a:rPr lang="en-US" sz="2000" u="sng" dirty="0" err="1" smtClean="0">
                <a:solidFill>
                  <a:srgbClr val="FF0000"/>
                </a:solidFill>
              </a:rPr>
              <a:t>Sulphate</a:t>
            </a:r>
            <a:r>
              <a:rPr lang="en-US" sz="2000" dirty="0" smtClean="0"/>
              <a:t>________</a:t>
            </a: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KMnO</a:t>
            </a:r>
            <a:r>
              <a:rPr lang="en-US" sz="2000" baseline="-25000" dirty="0"/>
              <a:t>4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</a:t>
            </a:r>
            <a:r>
              <a:rPr lang="en-US" sz="2000" dirty="0"/>
              <a:t> </a:t>
            </a:r>
            <a:r>
              <a:rPr lang="en-US" sz="2000" dirty="0" smtClean="0"/>
              <a:t>____</a:t>
            </a:r>
            <a:r>
              <a:rPr lang="en-US" sz="2000" u="sng" dirty="0" smtClean="0">
                <a:solidFill>
                  <a:srgbClr val="FF0000"/>
                </a:solidFill>
              </a:rPr>
              <a:t>Potassium Permanganate</a:t>
            </a:r>
            <a:r>
              <a:rPr lang="en-US" sz="2000" dirty="0" smtClean="0"/>
              <a:t>______</a:t>
            </a:r>
            <a:endParaRPr lang="en-CA" sz="20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95637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Writing </a:t>
            </a:r>
            <a:r>
              <a:rPr lang="en-US" b="1" dirty="0" smtClean="0"/>
              <a:t>Polyatomic Formulas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To </a:t>
            </a:r>
            <a:r>
              <a:rPr lang="en-US" dirty="0"/>
              <a:t>write the chemical formula, do the following:</a:t>
            </a: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Write the metal and non-metal elements in their ion form (polyatomic is always written in brackets)</a:t>
            </a: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Rewrite the elements without ion charges, and then crisscross the numbers (keep the brackets)</a:t>
            </a:r>
            <a:endParaRPr lang="en-CA" dirty="0"/>
          </a:p>
          <a:p>
            <a:pPr lvl="1"/>
            <a:r>
              <a:rPr lang="en-US" dirty="0"/>
              <a:t>If there is a common factor, reduce the subscripts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you have only one of a polyatomic group, omit the </a:t>
            </a:r>
            <a:r>
              <a:rPr lang="en-US" dirty="0" smtClean="0"/>
              <a:t>brackets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  <a:p>
            <a:endParaRPr lang="en-CA" dirty="0"/>
          </a:p>
        </p:txBody>
      </p:sp>
      <p:pic>
        <p:nvPicPr>
          <p:cNvPr id="6146" name="Picture 2" descr="C:\Documents and Settings\gill_narinder.SD36.014\Local Settings\Temporary Internet Files\Content.IE5\CSBW3JGQ\MC9002501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0"/>
            <a:ext cx="1221469" cy="142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12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5996" y="228600"/>
            <a:ext cx="7300052" cy="990600"/>
          </a:xfrm>
        </p:spPr>
        <p:txBody>
          <a:bodyPr/>
          <a:lstStyle/>
          <a:p>
            <a:r>
              <a:rPr lang="en-US" b="1" u="sng" dirty="0"/>
              <a:t>Examples</a:t>
            </a:r>
            <a:endParaRPr lang="en-CA" dirty="0"/>
          </a:p>
        </p:txBody>
      </p:sp>
      <p:pic>
        <p:nvPicPr>
          <p:cNvPr id="5122" name="Picture 2" descr="C:\Documents and Settings\gill_narinder.SD36.014\Local Settings\Temporary Internet Files\Content.IE5\KNFPE0JU\MC9002339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286484" cy="1511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1479"/>
            <a:ext cx="29718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41500"/>
            <a:ext cx="29718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0" y="2721492"/>
            <a:ext cx="296227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0" y="3676977"/>
            <a:ext cx="29718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8" y="4350267"/>
            <a:ext cx="29718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8" y="4926365"/>
            <a:ext cx="300037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2" y="6107465"/>
            <a:ext cx="296227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898" y="1521004"/>
            <a:ext cx="29051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423" y="2006779"/>
            <a:ext cx="28956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473" y="2779523"/>
            <a:ext cx="28956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710" y="3731142"/>
            <a:ext cx="29051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423" y="4363403"/>
            <a:ext cx="29051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423" y="4912242"/>
            <a:ext cx="2924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185" y="6008243"/>
            <a:ext cx="28860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598" y="1521004"/>
            <a:ext cx="31242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160" y="2031682"/>
            <a:ext cx="31432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9598" y="2707957"/>
            <a:ext cx="31527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0416" y="3822382"/>
            <a:ext cx="314325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340" y="4774882"/>
            <a:ext cx="318135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788" y="5979042"/>
            <a:ext cx="31432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73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8.1 Writing Chemical Formulas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254888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Compounds are pure substances made of more than one kind of atom joined together</a:t>
            </a:r>
            <a:r>
              <a:rPr lang="en-US"/>
              <a:t>. </a:t>
            </a:r>
            <a:endParaRPr lang="en-US" smtClean="0"/>
          </a:p>
          <a:p>
            <a:pPr lvl="0"/>
            <a:r>
              <a:rPr lang="en-US" smtClean="0"/>
              <a:t>The </a:t>
            </a:r>
            <a:r>
              <a:rPr lang="en-US" dirty="0"/>
              <a:t>atoms are held together with chemical bonds.</a:t>
            </a:r>
            <a:endParaRPr lang="en-CA" dirty="0"/>
          </a:p>
          <a:p>
            <a:pPr eaLnBrk="0" fontAlgn="base" hangingPunct="0"/>
            <a:r>
              <a:rPr lang="en-US" dirty="0"/>
              <a:t>Compounds come in two basic types: </a:t>
            </a:r>
            <a:r>
              <a:rPr lang="en-US" b="1" dirty="0"/>
              <a:t>covalent</a:t>
            </a:r>
            <a:r>
              <a:rPr lang="en-US" dirty="0"/>
              <a:t> and </a:t>
            </a:r>
            <a:r>
              <a:rPr lang="en-US" b="1" dirty="0"/>
              <a:t>ionic</a:t>
            </a:r>
            <a:r>
              <a:rPr lang="en-US" dirty="0"/>
              <a:t>.</a:t>
            </a:r>
            <a:r>
              <a:rPr lang="en-CA" dirty="0"/>
              <a:t> </a:t>
            </a:r>
          </a:p>
        </p:txBody>
      </p:sp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4248235" y="4190806"/>
            <a:ext cx="4356213" cy="2046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eaLnBrk="0" fontAlgn="base" hangingPunct="0">
              <a:spcBef>
                <a:spcPts val="1200"/>
              </a:spcBef>
              <a:spcAft>
                <a:spcPts val="0"/>
              </a:spcAft>
            </a:pPr>
            <a:r>
              <a:rPr lang="en-US" sz="2800" b="1" kern="1200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Covalent</a:t>
            </a:r>
            <a:r>
              <a:rPr lang="en-US" sz="2800" kern="1200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 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compounds share electrons to form molecules. </a:t>
            </a:r>
            <a:endParaRPr lang="en-US" sz="2800" kern="1200" dirty="0" smtClean="0">
              <a:solidFill>
                <a:srgbClr val="000000"/>
              </a:solidFill>
              <a:effectLst/>
              <a:latin typeface="Arial"/>
              <a:ea typeface="ヒラギノ角ゴ Pro W3"/>
              <a:cs typeface="Times New Roman"/>
            </a:endParaRPr>
          </a:p>
          <a:p>
            <a:pPr eaLnBrk="0" fontAlgn="base" hangingPunct="0">
              <a:spcBef>
                <a:spcPts val="1200"/>
              </a:spcBef>
              <a:spcAft>
                <a:spcPts val="0"/>
              </a:spcAft>
            </a:pPr>
            <a:r>
              <a:rPr lang="en-US" sz="2800" kern="1200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Example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: water</a:t>
            </a:r>
            <a:endParaRPr lang="en-CA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" name="Picture 4" descr="Pictur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05064"/>
            <a:ext cx="3456384" cy="2550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/>
        </p:spPr>
      </p:pic>
    </p:spTree>
    <p:extLst>
      <p:ext uri="{BB962C8B-B14F-4D97-AF65-F5344CB8AC3E}">
        <p14:creationId xmlns:p14="http://schemas.microsoft.com/office/powerpoint/2010/main" val="5073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Ionic </a:t>
            </a:r>
            <a:r>
              <a:rPr lang="en-US" b="1" dirty="0" smtClean="0"/>
              <a:t>Compounds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2044824"/>
          </a:xfrm>
        </p:spPr>
        <p:txBody>
          <a:bodyPr/>
          <a:lstStyle/>
          <a:p>
            <a:pPr lvl="0"/>
            <a:r>
              <a:rPr lang="en-US" dirty="0" smtClean="0"/>
              <a:t>Ionic </a:t>
            </a:r>
            <a:r>
              <a:rPr lang="en-US" dirty="0"/>
              <a:t>solids exist as a solid in the form of an ionic lattice.</a:t>
            </a:r>
            <a:endParaRPr lang="en-CA" dirty="0"/>
          </a:p>
          <a:p>
            <a:pPr lvl="0"/>
            <a:r>
              <a:rPr lang="en-US" dirty="0"/>
              <a:t>The positive ions attract all of the negative ions, and vice versa. </a:t>
            </a:r>
            <a:endParaRPr lang="en-US" dirty="0" smtClean="0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4932040" y="3789040"/>
            <a:ext cx="3559175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ts val="1200"/>
              </a:spcBef>
              <a:spcAft>
                <a:spcPts val="0"/>
              </a:spcAft>
            </a:pPr>
            <a:r>
              <a:rPr lang="en-US" sz="2800" kern="1200" dirty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In </a:t>
            </a:r>
            <a:r>
              <a:rPr lang="en-US" sz="2800" b="1" kern="1200" dirty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ionic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 compounds, atoms gain or lose electrons to form ions. </a:t>
            </a:r>
            <a:endParaRPr lang="en-US" sz="2800" kern="1200" dirty="0" smtClean="0">
              <a:solidFill>
                <a:srgbClr val="000000"/>
              </a:solidFill>
              <a:effectLst/>
              <a:latin typeface="Arial"/>
              <a:ea typeface="ヒラギノ角ゴ Pro W3"/>
              <a:cs typeface="Times New Roman"/>
            </a:endParaRPr>
          </a:p>
          <a:p>
            <a:pPr eaLnBrk="0" fontAlgn="base" hangingPunct="0">
              <a:spcBef>
                <a:spcPts val="1200"/>
              </a:spcBef>
              <a:spcAft>
                <a:spcPts val="0"/>
              </a:spcAft>
            </a:pPr>
            <a:r>
              <a:rPr lang="en-US" sz="2800" kern="1200" dirty="0" smtClean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Example</a:t>
            </a:r>
            <a:r>
              <a:rPr lang="en-US" sz="2800" kern="1200" dirty="0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: </a:t>
            </a:r>
            <a:r>
              <a:rPr lang="en-US" sz="2800" kern="1200" dirty="0" err="1">
                <a:solidFill>
                  <a:srgbClr val="000000"/>
                </a:solidFill>
                <a:effectLst/>
                <a:latin typeface="Arial"/>
                <a:ea typeface="ヒラギノ角ゴ Pro W3"/>
                <a:cs typeface="Times New Roman"/>
              </a:rPr>
              <a:t>NaCl</a:t>
            </a:r>
            <a:endParaRPr lang="en-CA" sz="3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5" name="Picture 4" descr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89039"/>
            <a:ext cx="3888431" cy="216900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/>
        </p:spPr>
      </p:pic>
    </p:spTree>
    <p:extLst>
      <p:ext uri="{BB962C8B-B14F-4D97-AF65-F5344CB8AC3E}">
        <p14:creationId xmlns:p14="http://schemas.microsoft.com/office/powerpoint/2010/main" val="256898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Polyatomic </a:t>
            </a:r>
            <a:r>
              <a:rPr lang="en-US" b="1" dirty="0" smtClean="0"/>
              <a:t>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Covalent </a:t>
            </a:r>
            <a:r>
              <a:rPr lang="en-US" sz="3200" dirty="0"/>
              <a:t>and ionic bonds can occur together</a:t>
            </a:r>
            <a:endParaRPr lang="en-CA" sz="3200" dirty="0"/>
          </a:p>
          <a:p>
            <a:pPr lvl="0"/>
            <a:r>
              <a:rPr lang="en-US" sz="3200" dirty="0"/>
              <a:t>A molecule can gain or lose electrons to become charged, forming a polyatomic ion.</a:t>
            </a:r>
            <a:endParaRPr lang="en-CA" sz="3200" dirty="0"/>
          </a:p>
          <a:p>
            <a:pPr lvl="0"/>
            <a:r>
              <a:rPr lang="en-US" sz="3200" dirty="0"/>
              <a:t>Polyatomic ions form compounds like other ions.</a:t>
            </a:r>
            <a:endParaRPr lang="en-CA" sz="3200" dirty="0"/>
          </a:p>
          <a:p>
            <a:pPr lvl="1"/>
            <a:r>
              <a:rPr lang="en-US" sz="2800" dirty="0"/>
              <a:t>Example: Ammonium ion (NH</a:t>
            </a:r>
            <a:r>
              <a:rPr lang="en-US" sz="2800" baseline="-25000" dirty="0"/>
              <a:t>4</a:t>
            </a:r>
            <a:r>
              <a:rPr lang="en-US" sz="2800" baseline="30000" dirty="0"/>
              <a:t>+</a:t>
            </a:r>
            <a:r>
              <a:rPr lang="en-US" sz="2800" dirty="0"/>
              <a:t>)</a:t>
            </a:r>
            <a:endParaRPr lang="en-CA" sz="2800" dirty="0"/>
          </a:p>
          <a:p>
            <a:pPr lvl="0"/>
            <a:r>
              <a:rPr lang="en-US" sz="3200" dirty="0"/>
              <a:t>There are many types of polyatomic ions, but they occur in a few basic shapes.</a:t>
            </a:r>
            <a:endParaRPr lang="en-CA" sz="32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761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8.2 Ion Charge</a:t>
            </a:r>
            <a:endParaRPr lang="en-CA" dirty="0"/>
          </a:p>
        </p:txBody>
      </p:sp>
      <p:pic>
        <p:nvPicPr>
          <p:cNvPr id="10242" name="Picture 2" descr="C:\Documents and Settings\gill_narinder.SD36.014\Local Settings\Temporary Internet Files\Content.IE5\7ZX7XS31\MC9003107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16632"/>
            <a:ext cx="913025" cy="1339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95020"/>
            <a:ext cx="3714750" cy="536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853" y="1295020"/>
            <a:ext cx="142875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852070"/>
            <a:ext cx="14192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552" y="2833145"/>
            <a:ext cx="140017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814220"/>
            <a:ext cx="14097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094" y="4766391"/>
            <a:ext cx="14478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669" y="5803890"/>
            <a:ext cx="14192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62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8.3 Naming Ionic Compounds</a:t>
            </a:r>
          </a:p>
        </p:txBody>
      </p:sp>
      <p:pic>
        <p:nvPicPr>
          <p:cNvPr id="2051" name="Picture 3" descr="C:\Documents and Settings\gill_narinder.SD36.014\Local Settings\Temporary Internet Files\Content.IE5\KNFPE0JU\MC9002153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0913" y="1340768"/>
            <a:ext cx="1159611" cy="1208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8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Naming Monovalent </a:t>
            </a:r>
            <a:r>
              <a:rPr lang="en-US" b="1" dirty="0" smtClean="0"/>
              <a:t>Compounds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153400" cy="449580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/>
              <a:t>Each </a:t>
            </a:r>
            <a:r>
              <a:rPr lang="en-US" sz="2800" dirty="0"/>
              <a:t>different compound has its own name which tells what elements are in the compound</a:t>
            </a:r>
            <a:endParaRPr lang="en-CA" sz="2800" dirty="0"/>
          </a:p>
          <a:p>
            <a:pPr lvl="0"/>
            <a:r>
              <a:rPr lang="en-US" sz="2800" b="1" dirty="0"/>
              <a:t>Monovalent</a:t>
            </a:r>
            <a:r>
              <a:rPr lang="en-US" sz="2800" dirty="0"/>
              <a:t> elements have only </a:t>
            </a:r>
            <a:r>
              <a:rPr lang="en-US" sz="2800" b="1" dirty="0"/>
              <a:t>one</a:t>
            </a:r>
            <a:r>
              <a:rPr lang="en-US" sz="2800" dirty="0"/>
              <a:t> ion </a:t>
            </a:r>
            <a:r>
              <a:rPr lang="en-US" sz="2800" dirty="0" smtClean="0"/>
              <a:t>charge</a:t>
            </a:r>
          </a:p>
          <a:p>
            <a:pPr lvl="1"/>
            <a:r>
              <a:rPr lang="en-US" sz="2400" dirty="0" smtClean="0"/>
              <a:t>e.g</a:t>
            </a:r>
            <a:r>
              <a:rPr lang="en-US" sz="2400" dirty="0"/>
              <a:t>. lithium (1+), calcium (2+), aluminum (3+)</a:t>
            </a:r>
            <a:endParaRPr lang="en-CA" sz="2400" dirty="0"/>
          </a:p>
          <a:p>
            <a:pPr marL="0" indent="0">
              <a:buNone/>
            </a:pPr>
            <a:endParaRPr lang="en-CA" sz="2800" dirty="0"/>
          </a:p>
          <a:p>
            <a:pPr lvl="0"/>
            <a:r>
              <a:rPr lang="en-US" sz="2800" dirty="0"/>
              <a:t>When naming, there are 2 steps to follow:</a:t>
            </a:r>
            <a:endParaRPr lang="en-CA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Write the name of the metallic element first</a:t>
            </a:r>
            <a:endParaRPr lang="en-CA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Write the name of the non-metallic element second and change its ending to “-ide</a:t>
            </a:r>
            <a:r>
              <a:rPr lang="en-US" sz="2800" dirty="0" smtClean="0"/>
              <a:t>”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916290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51840" cy="50691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200" dirty="0"/>
              <a:t>Some tricky endings: 	hydrogen – hydride</a:t>
            </a:r>
            <a:br>
              <a:rPr lang="en-US" sz="3200" dirty="0"/>
            </a:br>
            <a:r>
              <a:rPr lang="en-US" sz="3200" dirty="0"/>
              <a:t>		</a:t>
            </a:r>
            <a:r>
              <a:rPr lang="en-US" sz="3200" dirty="0" smtClean="0"/>
              <a:t>		oxygen </a:t>
            </a:r>
            <a:r>
              <a:rPr lang="en-US" sz="3200" dirty="0"/>
              <a:t>– oxide</a:t>
            </a:r>
            <a:br>
              <a:rPr lang="en-US" sz="3200" dirty="0"/>
            </a:br>
            <a:r>
              <a:rPr lang="en-US" sz="3200" dirty="0"/>
              <a:t>		</a:t>
            </a:r>
            <a:r>
              <a:rPr lang="en-US" sz="3200" dirty="0" smtClean="0"/>
              <a:t>		phosphorus </a:t>
            </a:r>
            <a:r>
              <a:rPr lang="en-US" sz="3200" dirty="0"/>
              <a:t>– phosphide</a:t>
            </a:r>
            <a:br>
              <a:rPr lang="en-US" sz="3200" dirty="0"/>
            </a:br>
            <a:r>
              <a:rPr lang="en-US" sz="3200" dirty="0"/>
              <a:t>		</a:t>
            </a:r>
            <a:r>
              <a:rPr lang="en-US" sz="3200" dirty="0" smtClean="0"/>
              <a:t>		nitrogen </a:t>
            </a:r>
            <a:r>
              <a:rPr lang="en-US" sz="3200" dirty="0"/>
              <a:t>– nitride</a:t>
            </a:r>
            <a:endParaRPr lang="en-CA" sz="3200" dirty="0"/>
          </a:p>
          <a:p>
            <a:pPr marL="0" indent="0">
              <a:buNone/>
            </a:pPr>
            <a:r>
              <a:rPr lang="en-US" sz="3200" b="1" u="sng" dirty="0"/>
              <a:t>Examples</a:t>
            </a:r>
            <a:r>
              <a:rPr lang="en-US" sz="32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Magnesium + oxygen </a:t>
            </a:r>
            <a:r>
              <a:rPr lang="en-US" sz="3200" dirty="0">
                <a:sym typeface="Symbol"/>
              </a:rPr>
              <a:t></a:t>
            </a:r>
            <a:r>
              <a:rPr lang="en-US" sz="3200" dirty="0"/>
              <a:t> </a:t>
            </a:r>
            <a:r>
              <a:rPr lang="en-US" sz="3200" dirty="0" smtClean="0"/>
              <a:t>_</a:t>
            </a:r>
            <a:r>
              <a:rPr lang="en-US" sz="3200" u="sng" dirty="0" smtClean="0">
                <a:solidFill>
                  <a:srgbClr val="FF0000"/>
                </a:solidFill>
              </a:rPr>
              <a:t>Magnesium Oxide</a:t>
            </a:r>
            <a:r>
              <a:rPr lang="en-US" sz="3200" dirty="0" smtClean="0"/>
              <a:t>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Chlorine </a:t>
            </a:r>
            <a:r>
              <a:rPr lang="en-US" sz="3200" dirty="0"/>
              <a:t>+ calcium </a:t>
            </a:r>
            <a:r>
              <a:rPr lang="en-US" sz="3200" dirty="0">
                <a:sym typeface="Symbol"/>
              </a:rPr>
              <a:t></a:t>
            </a:r>
            <a:r>
              <a:rPr lang="en-US" sz="3200" dirty="0"/>
              <a:t> </a:t>
            </a:r>
            <a:r>
              <a:rPr lang="en-US" sz="3200" dirty="0" smtClean="0"/>
              <a:t>__</a:t>
            </a:r>
            <a:r>
              <a:rPr lang="en-US" sz="3200" u="sng" dirty="0" smtClean="0">
                <a:solidFill>
                  <a:srgbClr val="FF0000"/>
                </a:solidFill>
              </a:rPr>
              <a:t>Calcium Chloride</a:t>
            </a:r>
            <a:r>
              <a:rPr lang="en-US" sz="3200" dirty="0" smtClean="0"/>
              <a:t>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err="1" smtClean="0"/>
              <a:t>ZnO</a:t>
            </a:r>
            <a:r>
              <a:rPr lang="en-US" sz="3200" dirty="0" smtClean="0"/>
              <a:t> </a:t>
            </a:r>
            <a:r>
              <a:rPr lang="en-US" sz="3200" dirty="0">
                <a:sym typeface="Symbol"/>
              </a:rPr>
              <a:t></a:t>
            </a:r>
            <a:r>
              <a:rPr lang="en-US" sz="3200" dirty="0"/>
              <a:t> </a:t>
            </a:r>
            <a:r>
              <a:rPr lang="en-US" sz="3200" dirty="0" smtClean="0"/>
              <a:t>___</a:t>
            </a:r>
            <a:r>
              <a:rPr lang="en-US" sz="3200" u="sng" dirty="0" smtClean="0">
                <a:solidFill>
                  <a:srgbClr val="FF0000"/>
                </a:solidFill>
              </a:rPr>
              <a:t>Zinc Oxide</a:t>
            </a:r>
            <a:r>
              <a:rPr lang="en-US" sz="3200" dirty="0" smtClean="0"/>
              <a:t>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Al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</a:t>
            </a:r>
            <a:r>
              <a:rPr lang="en-US" sz="3200" dirty="0">
                <a:sym typeface="Symbol"/>
              </a:rPr>
              <a:t></a:t>
            </a:r>
            <a:r>
              <a:rPr lang="en-US" sz="3200" dirty="0"/>
              <a:t> </a:t>
            </a:r>
            <a:r>
              <a:rPr lang="en-US" sz="3200" dirty="0" smtClean="0"/>
              <a:t>___</a:t>
            </a:r>
            <a:r>
              <a:rPr lang="en-US" sz="3200" u="sng" dirty="0" smtClean="0">
                <a:solidFill>
                  <a:srgbClr val="FF0000"/>
                </a:solidFill>
              </a:rPr>
              <a:t>Aluminum </a:t>
            </a:r>
            <a:r>
              <a:rPr lang="en-US" sz="3200" u="sng" dirty="0" err="1" smtClean="0">
                <a:solidFill>
                  <a:srgbClr val="FF0000"/>
                </a:solidFill>
              </a:rPr>
              <a:t>Sulphide</a:t>
            </a:r>
            <a:r>
              <a:rPr lang="en-US" sz="3200" dirty="0" smtClean="0"/>
              <a:t>_____</a:t>
            </a:r>
            <a:r>
              <a:rPr lang="en-US" sz="3200" dirty="0"/>
              <a:t/>
            </a:r>
            <a:br>
              <a:rPr lang="en-US" sz="3200" dirty="0"/>
            </a:b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50268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Writing </a:t>
            </a:r>
            <a:r>
              <a:rPr lang="en-US" b="1" dirty="0" smtClean="0"/>
              <a:t>Monovalent Formulas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To </a:t>
            </a:r>
            <a:r>
              <a:rPr lang="en-US" dirty="0"/>
              <a:t>write the chemical formula of a compound, do the following:</a:t>
            </a: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Write the metal and non-metal elements in their ion form (metal always goes first)</a:t>
            </a:r>
            <a:endParaRPr lang="en-CA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Rewrite the elements without ion charges, and then crisscross the numbers (omit + and - signs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numbers are written as subscripts</a:t>
            </a:r>
            <a:endParaRPr lang="en-CA" dirty="0"/>
          </a:p>
          <a:p>
            <a:pPr lvl="1"/>
            <a:r>
              <a:rPr lang="en-US" dirty="0"/>
              <a:t>If there is a common factor, reduce the subscripts 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number 1 is never </a:t>
            </a:r>
            <a:r>
              <a:rPr lang="en-US" dirty="0" smtClean="0"/>
              <a:t>written</a:t>
            </a:r>
            <a:endParaRPr lang="en-CA" dirty="0"/>
          </a:p>
        </p:txBody>
      </p:sp>
      <p:pic>
        <p:nvPicPr>
          <p:cNvPr id="7170" name="Picture 2" descr="C:\Documents and Settings\gill_narinder.SD36.014\Local Settings\Temporary Internet Files\Content.IE5\5XA12NRO\MC90025076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652" y="116632"/>
            <a:ext cx="429285" cy="139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33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270</TotalTime>
  <Words>684</Words>
  <Application>Microsoft Office PowerPoint</Application>
  <PresentationFormat>On-screen Show (4:3)</PresentationFormat>
  <Paragraphs>90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Chapter #8</vt:lpstr>
      <vt:lpstr>8.1 Writing Chemical Formulas</vt:lpstr>
      <vt:lpstr>Ionic Compounds</vt:lpstr>
      <vt:lpstr>Polyatomic Ions</vt:lpstr>
      <vt:lpstr>8.2 Ion Charge</vt:lpstr>
      <vt:lpstr>8.3 Naming Ionic Compounds</vt:lpstr>
      <vt:lpstr>Naming Monovalent Compounds</vt:lpstr>
      <vt:lpstr>PowerPoint Presentation</vt:lpstr>
      <vt:lpstr>Writing Monovalent Formulas </vt:lpstr>
      <vt:lpstr>Examples</vt:lpstr>
      <vt:lpstr>Naming Multivalent Compounds</vt:lpstr>
      <vt:lpstr>Writing Multivalent Formulas </vt:lpstr>
      <vt:lpstr>Examples</vt:lpstr>
      <vt:lpstr>Naming Polyatomic Compounds</vt:lpstr>
      <vt:lpstr>Writing Polyatomic Formulas </vt:lpstr>
      <vt:lpstr>Examples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Narinder K Gill 01</dc:creator>
  <cp:lastModifiedBy>Narinder K Gill 01</cp:lastModifiedBy>
  <cp:revision>34</cp:revision>
  <dcterms:created xsi:type="dcterms:W3CDTF">2011-11-10T22:04:52Z</dcterms:created>
  <dcterms:modified xsi:type="dcterms:W3CDTF">2011-12-01T18:08:49Z</dcterms:modified>
</cp:coreProperties>
</file>